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4"/>
  </p:notesMasterIdLst>
  <p:sldIdLst>
    <p:sldId id="7079" r:id="rId2"/>
    <p:sldId id="256" r:id="rId3"/>
    <p:sldId id="258" r:id="rId4"/>
    <p:sldId id="259" r:id="rId5"/>
    <p:sldId id="260" r:id="rId6"/>
    <p:sldId id="261" r:id="rId7"/>
    <p:sldId id="262" r:id="rId8"/>
    <p:sldId id="263" r:id="rId9"/>
    <p:sldId id="264" r:id="rId10"/>
    <p:sldId id="265" r:id="rId11"/>
    <p:sldId id="266" r:id="rId12"/>
    <p:sldId id="269" r:id="rId13"/>
    <p:sldId id="257" r:id="rId14"/>
    <p:sldId id="270" r:id="rId15"/>
    <p:sldId id="271" r:id="rId16"/>
    <p:sldId id="272" r:id="rId17"/>
    <p:sldId id="273" r:id="rId18"/>
    <p:sldId id="274" r:id="rId19"/>
    <p:sldId id="275" r:id="rId20"/>
    <p:sldId id="276" r:id="rId21"/>
    <p:sldId id="267" r:id="rId22"/>
    <p:sldId id="268" r:id="rId23"/>
  </p:sldIdLst>
  <p:sldSz cx="12192000" cy="6858000"/>
  <p:notesSz cx="6858000" cy="9144000"/>
  <p:embeddedFontLst>
    <p:embeddedFont>
      <p:font typeface="Montserrat" panose="020B0604020202020204" charset="0"/>
      <p:regular r:id="rId25"/>
      <p:bold r:id="rId26"/>
      <p:italic r:id="rId27"/>
      <p:boldItalic r:id="rId28"/>
    </p:embeddedFont>
    <p:embeddedFont>
      <p:font typeface="Montserrat Medium"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
      <p:font typeface="Noto Sans" panose="020B0604020202020204" charset="0"/>
      <p:regular r:id="rId37"/>
      <p:bold r:id="rId38"/>
      <p:italic r:id="rId39"/>
      <p:boldItalic r:id="rId40"/>
    </p:embeddedFont>
    <p:embeddedFont>
      <p:font typeface="Noto Sans Medium" panose="020B0604020202020204" charset="0"/>
      <p:regular r:id="rId41"/>
      <p:bold r:id="rId42"/>
      <p:italic r:id="rId43"/>
      <p:boldItalic r:id="rId44"/>
    </p:embeddedFont>
    <p:embeddedFont>
      <p:font typeface="Noto Sans SemiBold" panose="020B0604020202020204"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37D"/>
    <a:srgbClr val="E8EDF1"/>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5CF87-6002-42D8-9BBD-8A334DBC70C4}" v="26" dt="2024-11-04T19:16:27.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a Rosales Donayre" userId="5c0cdd8f-293a-4473-a7fa-154b19ab307f" providerId="ADAL" clId="{D325CF87-6002-42D8-9BBD-8A334DBC70C4}"/>
    <pc:docChg chg="undo custSel addSld delSld modSld">
      <pc:chgData name="Marcia Rosales Donayre" userId="5c0cdd8f-293a-4473-a7fa-154b19ab307f" providerId="ADAL" clId="{D325CF87-6002-42D8-9BBD-8A334DBC70C4}" dt="2024-11-04T19:16:27.347" v="28" actId="14100"/>
      <pc:docMkLst>
        <pc:docMk/>
      </pc:docMkLst>
      <pc:sldChg chg="addSp modSp mod">
        <pc:chgData name="Marcia Rosales Donayre" userId="5c0cdd8f-293a-4473-a7fa-154b19ab307f" providerId="ADAL" clId="{D325CF87-6002-42D8-9BBD-8A334DBC70C4}" dt="2024-11-04T19:16:27.347" v="28" actId="14100"/>
        <pc:sldMkLst>
          <pc:docMk/>
          <pc:sldMk cId="451315985" sldId="7079"/>
        </pc:sldMkLst>
        <pc:spChg chg="add mod">
          <ac:chgData name="Marcia Rosales Donayre" userId="5c0cdd8f-293a-4473-a7fa-154b19ab307f" providerId="ADAL" clId="{D325CF87-6002-42D8-9BBD-8A334DBC70C4}" dt="2024-11-04T19:16:12.564" v="25" actId="2085"/>
          <ac:spMkLst>
            <pc:docMk/>
            <pc:sldMk cId="451315985" sldId="7079"/>
            <ac:spMk id="2" creationId="{867CFD47-5185-3E9B-A7B2-39AB4859A8BA}"/>
          </ac:spMkLst>
        </pc:spChg>
        <pc:spChg chg="add mod">
          <ac:chgData name="Marcia Rosales Donayre" userId="5c0cdd8f-293a-4473-a7fa-154b19ab307f" providerId="ADAL" clId="{D325CF87-6002-42D8-9BBD-8A334DBC70C4}" dt="2024-11-04T19:16:27.347" v="28" actId="14100"/>
          <ac:spMkLst>
            <pc:docMk/>
            <pc:sldMk cId="451315985" sldId="7079"/>
            <ac:spMk id="3" creationId="{66677459-8C9F-7F16-B7D1-8F1A0122BD39}"/>
          </ac:spMkLst>
        </pc:spChg>
      </pc:sldChg>
      <pc:sldChg chg="add del">
        <pc:chgData name="Marcia Rosales Donayre" userId="5c0cdd8f-293a-4473-a7fa-154b19ab307f" providerId="ADAL" clId="{D325CF87-6002-42D8-9BBD-8A334DBC70C4}" dt="2024-11-04T19:15:05.186" v="16" actId="47"/>
        <pc:sldMkLst>
          <pc:docMk/>
          <pc:sldMk cId="1606849599" sldId="7080"/>
        </pc:sldMkLst>
      </pc:sldChg>
      <pc:sldChg chg="modSp add del mod setBg">
        <pc:chgData name="Marcia Rosales Donayre" userId="5c0cdd8f-293a-4473-a7fa-154b19ab307f" providerId="ADAL" clId="{D325CF87-6002-42D8-9BBD-8A334DBC70C4}" dt="2024-11-04T19:14:47.034" v="14" actId="47"/>
        <pc:sldMkLst>
          <pc:docMk/>
          <pc:sldMk cId="2641018931" sldId="7080"/>
        </pc:sldMkLst>
        <pc:picChg chg="mod">
          <ac:chgData name="Marcia Rosales Donayre" userId="5c0cdd8f-293a-4473-a7fa-154b19ab307f" providerId="ADAL" clId="{D325CF87-6002-42D8-9BBD-8A334DBC70C4}" dt="2024-11-04T19:14:24.753" v="9" actId="14100"/>
          <ac:picMkLst>
            <pc:docMk/>
            <pc:sldMk cId="2641018931" sldId="7080"/>
            <ac:picMk id="3" creationId="{132817A3-F2E1-5A51-3366-1CE0703A5BF0}"/>
          </ac:picMkLst>
        </pc:picChg>
      </pc:sldChg>
      <pc:sldChg chg="new del">
        <pc:chgData name="Marcia Rosales Donayre" userId="5c0cdd8f-293a-4473-a7fa-154b19ab307f" providerId="ADAL" clId="{D325CF87-6002-42D8-9BBD-8A334DBC70C4}" dt="2024-11-04T19:14:44.953" v="13" actId="680"/>
        <pc:sldMkLst>
          <pc:docMk/>
          <pc:sldMk cId="2001584185" sldId="7081"/>
        </pc:sldMkLst>
      </pc:sldChg>
      <pc:sldChg chg="new del">
        <pc:chgData name="Marcia Rosales Donayre" userId="5c0cdd8f-293a-4473-a7fa-154b19ab307f" providerId="ADAL" clId="{D325CF87-6002-42D8-9BBD-8A334DBC70C4}" dt="2024-11-04T19:14:32.783" v="11" actId="47"/>
        <pc:sldMkLst>
          <pc:docMk/>
          <pc:sldMk cId="2408020183" sldId="7081"/>
        </pc:sldMkLst>
      </pc:sldChg>
      <pc:sldChg chg="add del setBg">
        <pc:chgData name="Marcia Rosales Donayre" userId="5c0cdd8f-293a-4473-a7fa-154b19ab307f" providerId="ADAL" clId="{D325CF87-6002-42D8-9BBD-8A334DBC70C4}" dt="2024-11-04T19:13:18.141" v="2" actId="47"/>
        <pc:sldMkLst>
          <pc:docMk/>
          <pc:sldMk cId="3571642244" sldId="7081"/>
        </pc:sldMkLst>
      </pc:sldChg>
      <pc:sldMasterChg chg="delSldLayout">
        <pc:chgData name="Marcia Rosales Donayre" userId="5c0cdd8f-293a-4473-a7fa-154b19ab307f" providerId="ADAL" clId="{D325CF87-6002-42D8-9BBD-8A334DBC70C4}" dt="2024-11-04T19:15:05.186" v="16" actId="47"/>
        <pc:sldMasterMkLst>
          <pc:docMk/>
          <pc:sldMasterMk cId="0" sldId="2147483661"/>
        </pc:sldMasterMkLst>
        <pc:sldLayoutChg chg="del">
          <pc:chgData name="Marcia Rosales Donayre" userId="5c0cdd8f-293a-4473-a7fa-154b19ab307f" providerId="ADAL" clId="{D325CF87-6002-42D8-9BBD-8A334DBC70C4}" dt="2024-11-04T19:13:45.498" v="3" actId="47"/>
          <pc:sldLayoutMkLst>
            <pc:docMk/>
            <pc:sldMasterMk cId="0" sldId="2147483661"/>
            <pc:sldLayoutMk cId="1747029105" sldId="2147483663"/>
          </pc:sldLayoutMkLst>
        </pc:sldLayoutChg>
        <pc:sldLayoutChg chg="del">
          <pc:chgData name="Marcia Rosales Donayre" userId="5c0cdd8f-293a-4473-a7fa-154b19ab307f" providerId="ADAL" clId="{D325CF87-6002-42D8-9BBD-8A334DBC70C4}" dt="2024-11-04T19:14:47.034" v="14" actId="47"/>
          <pc:sldLayoutMkLst>
            <pc:docMk/>
            <pc:sldMasterMk cId="0" sldId="2147483661"/>
            <pc:sldLayoutMk cId="3295536810" sldId="2147483663"/>
          </pc:sldLayoutMkLst>
        </pc:sldLayoutChg>
        <pc:sldLayoutChg chg="del">
          <pc:chgData name="Marcia Rosales Donayre" userId="5c0cdd8f-293a-4473-a7fa-154b19ab307f" providerId="ADAL" clId="{D325CF87-6002-42D8-9BBD-8A334DBC70C4}" dt="2024-11-04T19:15:05.186" v="16" actId="47"/>
          <pc:sldLayoutMkLst>
            <pc:docMk/>
            <pc:sldMasterMk cId="0" sldId="2147483661"/>
            <pc:sldLayoutMk cId="4210492255"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O"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84e20f214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f84e20f21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Following the implementation and development of hundreds of home improvement designs from Asia, the Caribbean, Latin America and the Pacific, data was compiled and analyzed to understand the cost of home improvement and how spending is allocated across different kinds of interventions, specifically Structural condition repairs, Habitability upgrades, Disaster mitigation measures and Finishings and growth. </a:t>
            </a:r>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Cost data was compared across different building typologies, hazards, contexts, and structural performance objectives, and overall costs compared with the relative cost of new construction. </a:t>
            </a:r>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The data highlights many reasons why preventatively improving existing housing for health and safety before the next disaster is not only crucial but a smart, cost-effective investment, including compared to the alternative of building new housing.</a:t>
            </a:r>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One of the common barriers to homeowners, governments, funders and others who could invest in improving existing housing is a lack of information or misunderstanding about the associated costs.  </a:t>
            </a:r>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This home improvement cost study was undertaken by Build Change in order to share key information and trends about the costs of improving existing housing to make it more resilient. </a:t>
            </a:r>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It is based on detailed design and cost information  representing 1,484  home improvement designs in fourteen countries over an eight-year period (2013–2020), across a range of contexts and programs in Asia, the Pacific, Latin America and the Caribbean.</a:t>
            </a:r>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r>
              <a:rPr lang="en-US" sz="1800" b="0" i="0" u="none" strike="noStrike">
                <a:solidFill>
                  <a:srgbClr val="000000"/>
                </a:solidFill>
                <a:latin typeface="Calibri"/>
                <a:ea typeface="Calibri"/>
                <a:cs typeface="Calibri"/>
                <a:sym typeface="Calibri"/>
              </a:rPr>
              <a:t>Build Change drew upon a dataset of 1,484 sample designs from Asia, the Caribbean, Latin America, and the Pacific Islands. Approximately 300 designs were determined to be representative of all 1,484 and were grouped into 75 different design groups (Table 1).  The dataset covers fourteen different countries across four regions: Indonesia, Nepal and the Philippines (Asia); The Commonwealth of Dominica, Haiti and Sint Maarten (Caribbean); Colombia, Guatemala and Mexico (Latin America); and Cook Islands, Samoa, Solomon Islands, Tonga and Vanuatu (Pacific Islands) (Figure 1).  Representative examples in each design group were averaged across the group, and each design group was weighted equally across the dataset.</a:t>
            </a:r>
            <a:endParaRPr/>
          </a:p>
          <a:p>
            <a:pPr marL="0" lvl="0" indent="0" algn="just" rtl="0">
              <a:lnSpc>
                <a:spcPct val="90000"/>
              </a:lnSpc>
              <a:spcBef>
                <a:spcPts val="1000"/>
              </a:spcBef>
              <a:spcAft>
                <a:spcPts val="0"/>
              </a:spcAft>
              <a:buClr>
                <a:schemeClr val="dk1"/>
              </a:buClr>
              <a:buSzPts val="1100"/>
              <a:buFont typeface="Arial"/>
              <a:buNone/>
            </a:pPr>
            <a:endParaRPr sz="1800" b="0" i="0" u="none" strike="noStrike">
              <a:solidFill>
                <a:srgbClr val="000000"/>
              </a:solidFill>
              <a:latin typeface="Calibri"/>
              <a:ea typeface="Calibri"/>
              <a:cs typeface="Calibri"/>
              <a:sym typeface="Calibri"/>
            </a:endParaRPr>
          </a:p>
          <a:p>
            <a:pPr marL="0" lvl="0" indent="0" algn="just" rtl="0">
              <a:lnSpc>
                <a:spcPct val="90000"/>
              </a:lnSpc>
              <a:spcBef>
                <a:spcPts val="1000"/>
              </a:spcBef>
              <a:spcAft>
                <a:spcPts val="0"/>
              </a:spcAft>
              <a:buClr>
                <a:schemeClr val="dk1"/>
              </a:buClr>
              <a:buSzPts val="1100"/>
              <a:buFont typeface="Arial"/>
              <a:buNone/>
            </a:pPr>
            <a:r>
              <a:rPr lang="en-US" sz="1800" b="0" i="0" u="none" strike="noStrike">
                <a:solidFill>
                  <a:srgbClr val="000000"/>
                </a:solidFill>
                <a:latin typeface="Calibri"/>
                <a:ea typeface="Calibri"/>
                <a:cs typeface="Calibri"/>
                <a:sym typeface="Calibri"/>
              </a:rPr>
              <a:t>The cost data analyzed as part of this study includes only the direct construction costs of home improvements, including structural, non-structural and other construction costs, like demolition, when applicable.  Non-construction direct costs, such as technical assistance, permit fees, etc., or indirect costs, such as relocation costs or financing costs are not included. </a:t>
            </a:r>
            <a:endParaRPr/>
          </a:p>
          <a:p>
            <a:pPr marL="0" lvl="0" indent="0" algn="just" rtl="0">
              <a:lnSpc>
                <a:spcPct val="90000"/>
              </a:lnSpc>
              <a:spcBef>
                <a:spcPts val="1000"/>
              </a:spcBef>
              <a:spcAft>
                <a:spcPts val="0"/>
              </a:spcAft>
              <a:buClr>
                <a:schemeClr val="dk1"/>
              </a:buClr>
              <a:buSzPts val="1100"/>
              <a:buFont typeface="Arial"/>
              <a:buNone/>
            </a:pPr>
            <a:endParaRPr sz="1800" b="0" i="0" u="none" strike="noStrike">
              <a:solidFill>
                <a:srgbClr val="000000"/>
              </a:solidFill>
              <a:latin typeface="Calibri"/>
              <a:ea typeface="Calibri"/>
              <a:cs typeface="Calibri"/>
              <a:sym typeface="Calibri"/>
            </a:endParaRPr>
          </a:p>
          <a:p>
            <a:pPr marL="0" lvl="0" indent="0" algn="just" rtl="0">
              <a:lnSpc>
                <a:spcPct val="90000"/>
              </a:lnSpc>
              <a:spcBef>
                <a:spcPts val="1000"/>
              </a:spcBef>
              <a:spcAft>
                <a:spcPts val="0"/>
              </a:spcAft>
              <a:buClr>
                <a:schemeClr val="dk1"/>
              </a:buClr>
              <a:buSzPts val="1100"/>
              <a:buFont typeface="Arial"/>
              <a:buNone/>
            </a:pPr>
            <a:r>
              <a:rPr lang="en-US" sz="1800" b="0" i="0" u="none" strike="noStrike">
                <a:solidFill>
                  <a:srgbClr val="000000"/>
                </a:solidFill>
                <a:latin typeface="Calibri"/>
                <a:ea typeface="Calibri"/>
                <a:cs typeface="Calibri"/>
                <a:sym typeface="Calibri"/>
              </a:rPr>
              <a:t>The data for this study was collected over eight years (2013–2020), and all costs were adjusted for inflation to 2020 (see Appendix 1).</a:t>
            </a:r>
            <a:endParaRPr/>
          </a:p>
          <a:p>
            <a:pPr marL="0" lvl="0" indent="0" algn="just" rtl="0">
              <a:lnSpc>
                <a:spcPct val="90000"/>
              </a:lnSpc>
              <a:spcBef>
                <a:spcPts val="1000"/>
              </a:spcBef>
              <a:spcAft>
                <a:spcPts val="0"/>
              </a:spcAft>
              <a:buClr>
                <a:schemeClr val="dk1"/>
              </a:buClr>
              <a:buSzPts val="1100"/>
              <a:buFont typeface="Arial"/>
              <a:buNone/>
            </a:pPr>
            <a:endParaRPr sz="1800" b="0" i="0" u="none" strike="noStrike">
              <a:solidFill>
                <a:srgbClr val="000000"/>
              </a:solidFill>
              <a:latin typeface="Calibri"/>
              <a:ea typeface="Calibri"/>
              <a:cs typeface="Calibri"/>
              <a:sym typeface="Calibri"/>
            </a:endParaRPr>
          </a:p>
          <a:p>
            <a:pPr marL="0" lvl="0" indent="0" algn="just" rtl="0">
              <a:lnSpc>
                <a:spcPct val="90000"/>
              </a:lnSpc>
              <a:spcBef>
                <a:spcPts val="1000"/>
              </a:spcBef>
              <a:spcAft>
                <a:spcPts val="0"/>
              </a:spcAft>
              <a:buClr>
                <a:schemeClr val="dk1"/>
              </a:buClr>
              <a:buSzPts val="1100"/>
              <a:buFont typeface="Arial"/>
              <a:buNone/>
            </a:pPr>
            <a:r>
              <a:rPr lang="en-US" sz="1800" b="0" i="0" u="none" strike="noStrike">
                <a:solidFill>
                  <a:srgbClr val="000000"/>
                </a:solidFill>
                <a:latin typeface="Calibri"/>
                <a:ea typeface="Calibri"/>
                <a:cs typeface="Calibri"/>
                <a:sym typeface="Calibri"/>
              </a:rPr>
              <a:t>Design groups consisted of sample designs that shared key characteristics such as location, building typology, performance target, hazards considered, and context. A brief explanation of these key characteristics is provided below. Sample designs within the same design group were averaged to get an overall representative set of costs for each group.  </a:t>
            </a:r>
            <a:endParaRPr b="0"/>
          </a:p>
          <a:p>
            <a:pPr marL="457200" marR="0" lvl="0" indent="-22860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Structural condition repairs - </a:t>
            </a:r>
            <a:r>
              <a:rPr lang="en-US" sz="1200">
                <a:latin typeface="Calibri"/>
                <a:ea typeface="Calibri"/>
                <a:cs typeface="Calibri"/>
                <a:sym typeface="Calibri"/>
              </a:rPr>
              <a:t>Items that require repair or replacement due to damage from past events, insects, deterioration, etc</a:t>
            </a:r>
            <a:endParaRPr sz="12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Habitability improvements – Items that are required to meet basic health and safety standards or accessibility requirements</a:t>
            </a:r>
            <a:endParaRPr/>
          </a:p>
          <a:p>
            <a:pPr marL="457200" marR="0" lvl="0" indent="-228600" algn="l" rtl="0">
              <a:lnSpc>
                <a:spcPct val="100000"/>
              </a:lnSpc>
              <a:spcBef>
                <a:spcPts val="0"/>
              </a:spcBef>
              <a:spcAft>
                <a:spcPts val="0"/>
              </a:spcAft>
              <a:buSzPts val="1400"/>
              <a:buNone/>
            </a:pPr>
            <a:r>
              <a:rPr lang="en-US" sz="1200">
                <a:latin typeface="Calibri"/>
                <a:ea typeface="Calibri"/>
                <a:cs typeface="Calibri"/>
                <a:sym typeface="Calibri"/>
              </a:rPr>
              <a:t>Disaster Mitigation measures – Items that are specifically added to mitigate risk of building collapse or other life-threatening hazards in the event of an earthquake or windstorm.</a:t>
            </a:r>
            <a:endParaRPr/>
          </a:p>
          <a:p>
            <a:pPr marL="457200" marR="0" lvl="0" indent="-228600" algn="l" rtl="0">
              <a:lnSpc>
                <a:spcPct val="100000"/>
              </a:lnSpc>
              <a:spcBef>
                <a:spcPts val="0"/>
              </a:spcBef>
              <a:spcAft>
                <a:spcPts val="0"/>
              </a:spcAft>
              <a:buSzPts val="1400"/>
              <a:buNone/>
            </a:pPr>
            <a:r>
              <a:rPr lang="en-US" sz="1200">
                <a:latin typeface="Calibri"/>
                <a:ea typeface="Calibri"/>
                <a:cs typeface="Calibri"/>
                <a:sym typeface="Calibri"/>
              </a:rPr>
              <a:t>Finishing and growth - Items desired by the homeowner or occupant, often forward-looking in their use of the house. – like additions or expansions</a:t>
            </a:r>
            <a:endParaRPr/>
          </a:p>
          <a:p>
            <a:pPr marL="0" lvl="0" indent="0" algn="l" rtl="0">
              <a:lnSpc>
                <a:spcPct val="100000"/>
              </a:lnSpc>
              <a:spcBef>
                <a:spcPts val="0"/>
              </a:spcBef>
              <a:spcAft>
                <a:spcPts val="0"/>
              </a:spcAft>
              <a:buSzPts val="1400"/>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On average across the data analyzed, the cost of improving existing housing was only 23% of the average cost of building new housing of the same size in the same locations. The average cost of improvements for all design groups was $133/m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and the average total cost of new construction for all design groups was $588/m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(see Figure 2).  </a:t>
            </a:r>
            <a:endParaRPr b="0"/>
          </a:p>
          <a:p>
            <a:pPr marL="457200" marR="0" lvl="0" indent="-228600" algn="l" rtl="0">
              <a:lnSpc>
                <a:spcPct val="100000"/>
              </a:lnSpc>
              <a:spcBef>
                <a:spcPts val="1000"/>
              </a:spcBef>
              <a:spcAft>
                <a:spcPts val="0"/>
              </a:spcAft>
              <a:buSzPts val="1400"/>
              <a:buNone/>
            </a:pPr>
            <a:br>
              <a:rPr lang="en-US"/>
            </a:br>
            <a:endParaRPr/>
          </a:p>
        </p:txBody>
      </p:sp>
      <p:sp>
        <p:nvSpPr>
          <p:cNvPr id="103" name="Google Shape;1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a:solidFill>
                  <a:srgbClr val="000000"/>
                </a:solidFill>
                <a:latin typeface="Calibri"/>
                <a:ea typeface="Calibri"/>
                <a:cs typeface="Calibri"/>
                <a:sym typeface="Calibri"/>
              </a:rPr>
              <a:t>Looking at the frequency distribution of the costs by design group (Figure 3), 39 out of the 75 design groups had a total cost below $100/m</a:t>
            </a:r>
            <a:r>
              <a:rPr lang="en-US" sz="1200" b="0" i="0" u="none" strike="noStrike" baseline="30000">
                <a:solidFill>
                  <a:srgbClr val="000000"/>
                </a:solidFill>
                <a:latin typeface="Calibri"/>
                <a:ea typeface="Calibri"/>
                <a:cs typeface="Calibri"/>
                <a:sym typeface="Calibri"/>
              </a:rPr>
              <a:t>2</a:t>
            </a:r>
            <a:r>
              <a:rPr lang="en-US" sz="1200" b="0" i="0" u="none" strike="noStrike">
                <a:solidFill>
                  <a:srgbClr val="000000"/>
                </a:solidFill>
                <a:latin typeface="Calibri"/>
                <a:ea typeface="Calibri"/>
                <a:cs typeface="Calibri"/>
                <a:sym typeface="Calibri"/>
              </a:rPr>
              <a:t>.  Additionally, although there were some outlier groups, for 90% of the design groups the total cost of improvements was below $250/m</a:t>
            </a:r>
            <a:r>
              <a:rPr lang="en-US" sz="1200" b="0" i="0" u="none" strike="noStrike" baseline="30000">
                <a:solidFill>
                  <a:srgbClr val="000000"/>
                </a:solidFill>
                <a:latin typeface="Calibri"/>
                <a:ea typeface="Calibri"/>
                <a:cs typeface="Calibri"/>
                <a:sym typeface="Calibri"/>
              </a:rPr>
              <a:t>2</a:t>
            </a:r>
            <a:r>
              <a:rPr lang="en-US" sz="1200" b="0" i="0" u="none" strike="noStrike">
                <a:solidFill>
                  <a:srgbClr val="000000"/>
                </a:solidFill>
                <a:latin typeface="Calibri"/>
                <a:ea typeface="Calibri"/>
                <a:cs typeface="Calibri"/>
                <a:sym typeface="Calibri"/>
              </a:rPr>
              <a:t>.</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a:solidFill>
                  <a:srgbClr val="000000"/>
                </a:solidFill>
                <a:latin typeface="Calibri"/>
                <a:ea typeface="Calibri"/>
                <a:cs typeface="Calibri"/>
                <a:sym typeface="Calibri"/>
              </a:rPr>
              <a:t>When only design groups targeting Life-Safety performance are considered, improving existing housing is even more cost effective, costing on average 21% of the average cost of new construction (Table 3). In other words, </a:t>
            </a:r>
            <a:r>
              <a:rPr lang="en-US" sz="1800" b="1" i="0" u="none" strike="noStrike">
                <a:solidFill>
                  <a:srgbClr val="000000"/>
                </a:solidFill>
                <a:latin typeface="Calibri"/>
                <a:ea typeface="Calibri"/>
                <a:cs typeface="Calibri"/>
                <a:sym typeface="Calibri"/>
              </a:rPr>
              <a:t>constructing new housing is almost five times more expensive than improving existing housing for essentially an equivalent level of disaster resistance</a:t>
            </a:r>
            <a:r>
              <a:rPr lang="en-US" sz="1800" b="0" i="0" u="none" strike="noStrike">
                <a:solidFill>
                  <a:srgbClr val="000000"/>
                </a:solidFill>
                <a:latin typeface="Calibri"/>
                <a:ea typeface="Calibri"/>
                <a:cs typeface="Calibri"/>
                <a:sym typeface="Calibri"/>
              </a:rPr>
              <a:t>.</a:t>
            </a:r>
            <a:endParaRPr b="0"/>
          </a:p>
          <a:p>
            <a:pPr marL="457200" marR="0" lvl="0" indent="-228600" algn="l" rtl="0">
              <a:lnSpc>
                <a:spcPct val="100000"/>
              </a:lnSpc>
              <a:spcBef>
                <a:spcPts val="0"/>
              </a:spcBef>
              <a:spcAft>
                <a:spcPts val="0"/>
              </a:spcAft>
              <a:buSzPts val="1400"/>
              <a:buNone/>
            </a:pPr>
            <a:endParaRPr/>
          </a:p>
        </p:txBody>
      </p:sp>
      <p:sp>
        <p:nvSpPr>
          <p:cNvPr id="112" name="Google Shape;11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br>
              <a:rPr lang="en-US"/>
            </a:br>
            <a:r>
              <a:rPr lang="en-US" sz="1800" b="0" i="0" u="none" strike="noStrike">
                <a:solidFill>
                  <a:srgbClr val="000000"/>
                </a:solidFill>
                <a:latin typeface="Calibri"/>
                <a:ea typeface="Calibri"/>
                <a:cs typeface="Calibri"/>
                <a:sym typeface="Calibri"/>
              </a:rPr>
              <a:t>Overall, improvements that included upgrading the existing house to safely receive a future vertical expansion were on average 35% of the average cost of building a new house of the same size in the same locations (Table 3). These improvements may include work on the existing house such as replacing a lightweight roof with a slab roof that can support a future second level, or increasing the strength of the ground floor to account for increased lateral loads due to the future vertical expansion.</a:t>
            </a:r>
            <a:endParaRPr/>
          </a:p>
          <a:p>
            <a:pPr marL="457200" marR="0" lvl="0" indent="-22860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In cases where the house was improved on the ground floor and then a second floor was also added as part of the work, the average additional cost associated with preparing for and adding the new space to the existing one-story house (beyond the cost of just a Life-Safety improvement) was essentially equal to the cost of new construction for the same location. However, this does not account for the cost of land and site development that would likely need to be added to the cost of new construction, thereby making improvement plus expansion less expensive overall when compared to new development. There are also social and environmental benefits to safely densifying strategic urban areas instead of developing new sites, often outside of established communities.</a:t>
            </a:r>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br>
              <a:rPr lang="en-US"/>
            </a:br>
            <a:r>
              <a:rPr lang="en-US" sz="1800" b="0" i="0" u="none" strike="noStrike">
                <a:solidFill>
                  <a:srgbClr val="000000"/>
                </a:solidFill>
                <a:latin typeface="Calibri"/>
                <a:ea typeface="Calibri"/>
                <a:cs typeface="Calibri"/>
                <a:sym typeface="Calibri"/>
              </a:rPr>
              <a:t>Interventions to increase the resilience of existing housing fall into four main categories: i) Structural condition repairs, ii) Habitability upgrades, iii) Disaster mitigation measures and iv) Finishings and growth.  While almost 60% of spending was on disaster mitigation measures, on average more than 40% of spending was in the other three categories.</a:t>
            </a:r>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Figure 7 shows the average total cost of improvements for the Post-Disaster design groups was $176/m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whereas for the Prevention design groups this was only $113/m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With the exception of Finishings and growth, costs increased in every category  in the Post-Disaster context, with the cost of  Structural condition repairs increasing by 5.9 times ($8/m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for Prevention and $45/m</a:t>
            </a:r>
            <a:r>
              <a:rPr lang="en-US" sz="1800" b="0" i="0" u="none" strike="noStrike" baseline="30000">
                <a:solidFill>
                  <a:srgbClr val="000000"/>
                </a:solidFill>
                <a:latin typeface="Calibri"/>
                <a:ea typeface="Calibri"/>
                <a:cs typeface="Calibri"/>
                <a:sym typeface="Calibri"/>
              </a:rPr>
              <a:t>2</a:t>
            </a:r>
            <a:r>
              <a:rPr lang="en-US" sz="1800" b="0" i="0" u="none" strike="noStrike">
                <a:solidFill>
                  <a:srgbClr val="000000"/>
                </a:solidFill>
                <a:latin typeface="Calibri"/>
                <a:ea typeface="Calibri"/>
                <a:cs typeface="Calibri"/>
                <a:sym typeface="Calibri"/>
              </a:rPr>
              <a:t> for Post Disaster).  </a:t>
            </a:r>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It should be noted that the cost increases observed across almost all categories in the Post-Disaster context are likely to also reflect the rise in labor wage rates, material prices, equipment costs and contractor profit that can result from demand surge following disasters.</a:t>
            </a:r>
            <a:endParaRPr/>
          </a:p>
          <a:p>
            <a:pPr marL="457200" marR="0" lvl="0" indent="-22860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For a post-hurricane housing recovery project in Sint Maarten, an average added investment of 30% helped to ensure the entire house was more disaster resistant, instead of only repairing the severely damaged roofs.</a:t>
            </a:r>
            <a:endParaRPr/>
          </a:p>
        </p:txBody>
      </p:sp>
      <p:sp>
        <p:nvSpPr>
          <p:cNvPr id="148" name="Google Shape;1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323850" lvl="0" indent="-228600" algn="l" rtl="0">
              <a:lnSpc>
                <a:spcPct val="100000"/>
              </a:lnSpc>
              <a:spcBef>
                <a:spcPts val="0"/>
              </a:spcBef>
              <a:spcAft>
                <a:spcPts val="0"/>
              </a:spcAft>
              <a:buSzPts val="1400"/>
              <a:buFont typeface="Arial"/>
              <a:buChar char="•"/>
            </a:pPr>
            <a:r>
              <a:rPr lang="en-US" sz="1800" b="1" i="0" u="none" strike="noStrike">
                <a:solidFill>
                  <a:srgbClr val="000000"/>
                </a:solidFill>
                <a:latin typeface="Roboto"/>
                <a:ea typeface="Roboto"/>
                <a:cs typeface="Roboto"/>
                <a:sym typeface="Roboto"/>
              </a:rPr>
              <a:t>Lightweight roof (LWR) retrofit and repair</a:t>
            </a:r>
            <a:r>
              <a:rPr lang="en-US" sz="1800" b="0" i="0" u="none" strike="noStrike">
                <a:solidFill>
                  <a:srgbClr val="000000"/>
                </a:solidFill>
                <a:latin typeface="Roboto"/>
                <a:ea typeface="Roboto"/>
                <a:cs typeface="Roboto"/>
                <a:sym typeface="Roboto"/>
              </a:rPr>
              <a:t>: For houses with a lightweight roof made of timber or steel framing in which the roof was repaired and strengthened. These had a lower level of damage to the existing elements.</a:t>
            </a:r>
            <a:endParaRPr sz="1800" b="0" i="0" u="none" strike="noStrike">
              <a:solidFill>
                <a:srgbClr val="C41F6D"/>
              </a:solidFill>
              <a:latin typeface="Roboto"/>
              <a:ea typeface="Roboto"/>
              <a:cs typeface="Roboto"/>
              <a:sym typeface="Roboto"/>
            </a:endParaRPr>
          </a:p>
          <a:p>
            <a:pPr marL="457200" marR="323850" lvl="0" indent="-228600" algn="l" rtl="0">
              <a:lnSpc>
                <a:spcPct val="100000"/>
              </a:lnSpc>
              <a:spcBef>
                <a:spcPts val="0"/>
              </a:spcBef>
              <a:spcAft>
                <a:spcPts val="0"/>
              </a:spcAft>
              <a:buSzPts val="1400"/>
              <a:buFont typeface="Arial"/>
              <a:buChar char="•"/>
            </a:pPr>
            <a:r>
              <a:rPr lang="en-US" sz="1800" b="1" i="0" u="none" strike="noStrike">
                <a:solidFill>
                  <a:srgbClr val="000000"/>
                </a:solidFill>
                <a:latin typeface="Roboto"/>
                <a:ea typeface="Roboto"/>
                <a:cs typeface="Roboto"/>
                <a:sym typeface="Roboto"/>
              </a:rPr>
              <a:t>New LWR + ring beam</a:t>
            </a:r>
            <a:r>
              <a:rPr lang="en-US" sz="1800" b="0" i="0" u="none" strike="noStrike">
                <a:solidFill>
                  <a:srgbClr val="000000"/>
                </a:solidFill>
                <a:latin typeface="Roboto"/>
                <a:ea typeface="Roboto"/>
                <a:cs typeface="Roboto"/>
                <a:sym typeface="Roboto"/>
              </a:rPr>
              <a:t>: For houses with a lightweight roof made of timber or steel framing in which the entire roof was replaced. These had a high level of damage to the existing elements, including badly deteriorated reinforced concrete roofs which were replaced with a new lightweight roof.</a:t>
            </a:r>
            <a:endParaRPr sz="1800" b="0" i="0" u="none" strike="noStrike">
              <a:solidFill>
                <a:srgbClr val="C41F6D"/>
              </a:solidFill>
              <a:latin typeface="Roboto"/>
              <a:ea typeface="Roboto"/>
              <a:cs typeface="Roboto"/>
              <a:sym typeface="Roboto"/>
            </a:endParaRPr>
          </a:p>
          <a:p>
            <a:pPr marL="457200" marR="323850" lvl="0" indent="-228600" algn="l" rtl="0">
              <a:lnSpc>
                <a:spcPct val="100000"/>
              </a:lnSpc>
              <a:spcBef>
                <a:spcPts val="0"/>
              </a:spcBef>
              <a:spcAft>
                <a:spcPts val="0"/>
              </a:spcAft>
              <a:buSzPts val="1400"/>
              <a:buFont typeface="Arial"/>
              <a:buChar char="•"/>
            </a:pPr>
            <a:r>
              <a:rPr lang="en-US" sz="1800" b="1" i="0" u="none" strike="noStrike">
                <a:solidFill>
                  <a:srgbClr val="000000"/>
                </a:solidFill>
                <a:latin typeface="Roboto"/>
                <a:ea typeface="Roboto"/>
                <a:cs typeface="Roboto"/>
                <a:sym typeface="Roboto"/>
              </a:rPr>
              <a:t>Reinforced concrete (RC) slab roof repair</a:t>
            </a:r>
            <a:r>
              <a:rPr lang="en-US" sz="1800" b="0" i="0" u="none" strike="noStrike">
                <a:solidFill>
                  <a:srgbClr val="000000"/>
                </a:solidFill>
                <a:latin typeface="Roboto"/>
                <a:ea typeface="Roboto"/>
                <a:cs typeface="Roboto"/>
                <a:sym typeface="Roboto"/>
              </a:rPr>
              <a:t>: For houses with a reinforced concrete slab roof in which the roof was repaired. These had a lower level of damage and deterioration.</a:t>
            </a:r>
            <a:endParaRPr sz="1800" b="0" i="0" u="none" strike="noStrike">
              <a:solidFill>
                <a:srgbClr val="C41F6D"/>
              </a:solidFill>
              <a:latin typeface="Roboto"/>
              <a:ea typeface="Roboto"/>
              <a:cs typeface="Roboto"/>
              <a:sym typeface="Roboto"/>
            </a:endParaRPr>
          </a:p>
          <a:p>
            <a:pPr marL="457200" marR="0" lvl="0" indent="-228600" algn="l" rtl="0">
              <a:lnSpc>
                <a:spcPct val="100000"/>
              </a:lnSpc>
              <a:spcBef>
                <a:spcPts val="1000"/>
              </a:spcBef>
              <a:spcAft>
                <a:spcPts val="0"/>
              </a:spcAft>
              <a:buSzPts val="1400"/>
              <a:buNone/>
            </a:pP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Roboto"/>
                <a:ea typeface="Roboto"/>
                <a:cs typeface="Roboto"/>
                <a:sym typeface="Roboto"/>
              </a:rPr>
              <a:t>Overall, when the roof could be repaired, the total cost of improving the house was about 40% lower (average of $625 and $672, for repair of LWR and RC slabs, respectively) than the average total cost for houses requiring roof replacement ($1,118). This further highlights that preventing damage—both by ensuring the structure can withstand the applicable loads and by starting with quality construction materials and practices—ultimately saves money in the next disaster by avoiding having to replace and rebuild structures.</a:t>
            </a:r>
            <a:endParaRPr/>
          </a:p>
          <a:p>
            <a:pPr marL="457200" marR="0" lvl="0" indent="-228600" algn="l" rtl="0">
              <a:lnSpc>
                <a:spcPct val="100000"/>
              </a:lnSpc>
              <a:spcBef>
                <a:spcPts val="0"/>
              </a:spcBef>
              <a:spcAft>
                <a:spcPts val="0"/>
              </a:spcAft>
              <a:buSzPts val="1400"/>
              <a:buNone/>
            </a:pPr>
            <a:endParaRPr sz="1800" b="0" i="0" u="none" strike="noStrike">
              <a:solidFill>
                <a:srgbClr val="000000"/>
              </a:solidFill>
              <a:latin typeface="Roboto"/>
              <a:ea typeface="Roboto"/>
              <a:cs typeface="Roboto"/>
              <a:sym typeface="Roboto"/>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Roboto"/>
                <a:ea typeface="Roboto"/>
                <a:cs typeface="Roboto"/>
                <a:sym typeface="Roboto"/>
              </a:rPr>
              <a:t>For the new LWR + ring beam interventions, the roof reconstruction is categorized as Structural condition repair, as this work addresses the high level of damage to the roof.  In these cases, the cost of additional disaster-mitigation measures is only 24% of the total cost of all improvement work, or an additional investment of approximately 30% . This additional cost is low considering such work can help mitigate against other threats, like earthquakes, and better protect the investment in the new roof and all other work undertaken to increase the building’s resilience against future windstorms.</a:t>
            </a: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For a post-hurricane housing recovery project in Sint Maarten, an average added investment of 30% helped to ensure the entire house was more disaster resistant, instead of only repairing the severely damaged roofs.</a:t>
            </a:r>
            <a:endParaRPr/>
          </a:p>
        </p:txBody>
      </p:sp>
      <p:sp>
        <p:nvSpPr>
          <p:cNvPr id="161" name="Google Shape;1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2893b47a3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e2893b47a3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2893b47a3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e2893b47a3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e2893b47a3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2893b47a3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g2e2893b47a3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f84e20f214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f84e20f214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f84e20f214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f84e20f214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2f84e20f214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f84e20f214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2f84e20f214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f84e20f21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f84e20f214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2f84e20f214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84e20f21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2f84e20f21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f84e20f21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2f84e20f214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BuildChange" TargetMode="External"/><Relationship Id="rId3" Type="http://schemas.openxmlformats.org/officeDocument/2006/relationships/image" Target="../media/image4.png"/><Relationship Id="rId7" Type="http://schemas.openxmlformats.org/officeDocument/2006/relationships/hyperlink" Target="https://x.com/buildchange"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buildchange.org" TargetMode="External"/><Relationship Id="rId5" Type="http://schemas.openxmlformats.org/officeDocument/2006/relationships/image" Target="../media/image8.png"/><Relationship Id="rId4" Type="http://schemas.openxmlformats.org/officeDocument/2006/relationships/hyperlink" Target="https://www.linkedin.com/company/build-change/" TargetMode="External"/><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Diapositiva de título">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30125" y="-43175"/>
            <a:ext cx="12252250" cy="6936625"/>
          </a:xfrm>
          <a:prstGeom prst="rect">
            <a:avLst/>
          </a:prstGeom>
          <a:noFill/>
          <a:ln>
            <a:noFill/>
          </a:ln>
        </p:spPr>
      </p:pic>
      <p:pic>
        <p:nvPicPr>
          <p:cNvPr id="17" name="Google Shape;17;p2"/>
          <p:cNvPicPr preferRelativeResize="0"/>
          <p:nvPr/>
        </p:nvPicPr>
        <p:blipFill rotWithShape="1">
          <a:blip r:embed="rId3">
            <a:alphaModFix/>
          </a:blip>
          <a:srcRect/>
          <a:stretch/>
        </p:blipFill>
        <p:spPr>
          <a:xfrm>
            <a:off x="628600" y="365275"/>
            <a:ext cx="4043179" cy="1748725"/>
          </a:xfrm>
          <a:prstGeom prst="rect">
            <a:avLst/>
          </a:prstGeom>
          <a:noFill/>
          <a:ln>
            <a:noFill/>
          </a:ln>
        </p:spPr>
      </p:pic>
      <p:pic>
        <p:nvPicPr>
          <p:cNvPr id="18" name="Google Shape;18;p2"/>
          <p:cNvPicPr preferRelativeResize="0"/>
          <p:nvPr/>
        </p:nvPicPr>
        <p:blipFill rotWithShape="1">
          <a:blip r:embed="rId4">
            <a:alphaModFix/>
          </a:blip>
          <a:srcRect l="25489" t="-19"/>
          <a:stretch/>
        </p:blipFill>
        <p:spPr>
          <a:xfrm rot="10800000" flipH="1">
            <a:off x="956425" y="2267001"/>
            <a:ext cx="9374873" cy="33075"/>
          </a:xfrm>
          <a:prstGeom prst="rect">
            <a:avLst/>
          </a:prstGeom>
          <a:noFill/>
          <a:ln w="9525" cap="flat" cmpd="sng">
            <a:solidFill>
              <a:schemeClr val="dk2"/>
            </a:solidFill>
            <a:prstDash val="solid"/>
            <a:round/>
            <a:headEnd type="none" w="sm" len="sm"/>
            <a:tailEnd type="none" w="sm" len="sm"/>
          </a:ln>
        </p:spPr>
      </p:pic>
      <p:sp>
        <p:nvSpPr>
          <p:cNvPr id="19" name="Google Shape;19;p2"/>
          <p:cNvSpPr txBox="1">
            <a:spLocks noGrp="1"/>
          </p:cNvSpPr>
          <p:nvPr>
            <p:ph type="title"/>
          </p:nvPr>
        </p:nvSpPr>
        <p:spPr>
          <a:xfrm>
            <a:off x="787100" y="4318625"/>
            <a:ext cx="95442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900"/>
              <a:buFont typeface="Montserrat SemiBold"/>
              <a:buNone/>
              <a:defRPr sz="4900" b="0" i="0" u="none" strike="noStrike" cap="none">
                <a:solidFill>
                  <a:schemeClr val="l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2"/>
          <p:cNvSpPr txBox="1">
            <a:spLocks noGrp="1"/>
          </p:cNvSpPr>
          <p:nvPr>
            <p:ph type="subTitle" idx="1"/>
          </p:nvPr>
        </p:nvSpPr>
        <p:spPr>
          <a:xfrm>
            <a:off x="787100" y="5216675"/>
            <a:ext cx="8766900" cy="52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200"/>
              <a:buFont typeface="Noto Sans"/>
              <a:buNone/>
              <a:defRPr sz="2200" b="0" i="0" u="none" strike="noStrike" cap="none">
                <a:solidFill>
                  <a:schemeClr val="lt1"/>
                </a:solidFill>
                <a:latin typeface="Noto Sans"/>
                <a:ea typeface="Noto Sans"/>
                <a:cs typeface="Noto Sans"/>
                <a:sym typeface="No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page photo 1">
  <p:cSld name="OBJECT_WITH_CAPTION_TEXT_1">
    <p:spTree>
      <p:nvGrpSpPr>
        <p:cNvPr id="1" name="Shape 75"/>
        <p:cNvGrpSpPr/>
        <p:nvPr/>
      </p:nvGrpSpPr>
      <p:grpSpPr>
        <a:xfrm>
          <a:off x="0" y="0"/>
          <a:ext cx="0" cy="0"/>
          <a:chOff x="0" y="0"/>
          <a:chExt cx="0" cy="0"/>
        </a:xfrm>
      </p:grpSpPr>
      <p:sp>
        <p:nvSpPr>
          <p:cNvPr id="76" name="Google Shape;76;p1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a:solidFill>
                  <a:schemeClr val="lt1"/>
                </a:solidFill>
                <a:latin typeface="Montserrat Medium"/>
                <a:ea typeface="Montserrat Medium"/>
                <a:cs typeface="Montserrat Medium"/>
                <a:sym typeface="Montserrat Medium"/>
              </a:defRPr>
            </a:lvl1pPr>
            <a:lvl2pPr lvl="1" rtl="0">
              <a:buNone/>
              <a:defRPr>
                <a:solidFill>
                  <a:schemeClr val="lt1"/>
                </a:solidFill>
                <a:latin typeface="Montserrat Medium"/>
                <a:ea typeface="Montserrat Medium"/>
                <a:cs typeface="Montserrat Medium"/>
                <a:sym typeface="Montserrat Medium"/>
              </a:defRPr>
            </a:lvl2pPr>
            <a:lvl3pPr lvl="2" rtl="0">
              <a:buNone/>
              <a:defRPr>
                <a:solidFill>
                  <a:schemeClr val="lt1"/>
                </a:solidFill>
                <a:latin typeface="Montserrat Medium"/>
                <a:ea typeface="Montserrat Medium"/>
                <a:cs typeface="Montserrat Medium"/>
                <a:sym typeface="Montserrat Medium"/>
              </a:defRPr>
            </a:lvl3pPr>
            <a:lvl4pPr lvl="3" rtl="0">
              <a:buNone/>
              <a:defRPr>
                <a:solidFill>
                  <a:schemeClr val="lt1"/>
                </a:solidFill>
                <a:latin typeface="Montserrat Medium"/>
                <a:ea typeface="Montserrat Medium"/>
                <a:cs typeface="Montserrat Medium"/>
                <a:sym typeface="Montserrat Medium"/>
              </a:defRPr>
            </a:lvl4pPr>
            <a:lvl5pPr lvl="4" rtl="0">
              <a:buNone/>
              <a:defRPr>
                <a:solidFill>
                  <a:schemeClr val="lt1"/>
                </a:solidFill>
                <a:latin typeface="Montserrat Medium"/>
                <a:ea typeface="Montserrat Medium"/>
                <a:cs typeface="Montserrat Medium"/>
                <a:sym typeface="Montserrat Medium"/>
              </a:defRPr>
            </a:lvl5pPr>
            <a:lvl6pPr lvl="5" rtl="0">
              <a:buNone/>
              <a:defRPr>
                <a:solidFill>
                  <a:schemeClr val="lt1"/>
                </a:solidFill>
                <a:latin typeface="Montserrat Medium"/>
                <a:ea typeface="Montserrat Medium"/>
                <a:cs typeface="Montserrat Medium"/>
                <a:sym typeface="Montserrat Medium"/>
              </a:defRPr>
            </a:lvl6pPr>
            <a:lvl7pPr lvl="6" rtl="0">
              <a:buNone/>
              <a:defRPr>
                <a:solidFill>
                  <a:schemeClr val="lt1"/>
                </a:solidFill>
                <a:latin typeface="Montserrat Medium"/>
                <a:ea typeface="Montserrat Medium"/>
                <a:cs typeface="Montserrat Medium"/>
                <a:sym typeface="Montserrat Medium"/>
              </a:defRPr>
            </a:lvl7pPr>
            <a:lvl8pPr lvl="7" rtl="0">
              <a:buNone/>
              <a:defRPr>
                <a:solidFill>
                  <a:schemeClr val="lt1"/>
                </a:solidFill>
                <a:latin typeface="Montserrat Medium"/>
                <a:ea typeface="Montserrat Medium"/>
                <a:cs typeface="Montserrat Medium"/>
                <a:sym typeface="Montserrat Medium"/>
              </a:defRPr>
            </a:lvl8pPr>
            <a:lvl9pPr lvl="8" rtl="0">
              <a:buNone/>
              <a:defRPr>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s-CO"/>
              <a:t>‹#›</a:t>
            </a:fld>
            <a:endParaRPr/>
          </a:p>
        </p:txBody>
      </p:sp>
      <p:sp>
        <p:nvSpPr>
          <p:cNvPr id="77" name="Google Shape;77;p11"/>
          <p:cNvSpPr txBox="1">
            <a:spLocks noGrp="1"/>
          </p:cNvSpPr>
          <p:nvPr>
            <p:ph type="title"/>
          </p:nvPr>
        </p:nvSpPr>
        <p:spPr>
          <a:xfrm>
            <a:off x="540475" y="57065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Google Shape;78;p11"/>
          <p:cNvSpPr txBox="1">
            <a:spLocks noGrp="1"/>
          </p:cNvSpPr>
          <p:nvPr>
            <p:ph type="sldNum" idx="2"/>
          </p:nvPr>
        </p:nvSpPr>
        <p:spPr>
          <a:xfrm>
            <a:off x="0" y="6469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79" name="Google Shape;79;p11"/>
          <p:cNvSpPr txBox="1">
            <a:spLocks noGrp="1"/>
          </p:cNvSpPr>
          <p:nvPr>
            <p:ph type="body" idx="1"/>
          </p:nvPr>
        </p:nvSpPr>
        <p:spPr>
          <a:xfrm>
            <a:off x="921500" y="1718825"/>
            <a:ext cx="9064200" cy="3934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ll page photo 1 2">
  <p:cSld name="OBJECT_WITH_CAPTION_TEXT_1_2">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a:solidFill>
                  <a:schemeClr val="lt1"/>
                </a:solidFill>
                <a:latin typeface="Montserrat Medium"/>
                <a:ea typeface="Montserrat Medium"/>
                <a:cs typeface="Montserrat Medium"/>
                <a:sym typeface="Montserrat Medium"/>
              </a:defRPr>
            </a:lvl1pPr>
            <a:lvl2pPr lvl="1" rtl="0">
              <a:buNone/>
              <a:defRPr>
                <a:solidFill>
                  <a:schemeClr val="lt1"/>
                </a:solidFill>
                <a:latin typeface="Montserrat Medium"/>
                <a:ea typeface="Montserrat Medium"/>
                <a:cs typeface="Montserrat Medium"/>
                <a:sym typeface="Montserrat Medium"/>
              </a:defRPr>
            </a:lvl2pPr>
            <a:lvl3pPr lvl="2" rtl="0">
              <a:buNone/>
              <a:defRPr>
                <a:solidFill>
                  <a:schemeClr val="lt1"/>
                </a:solidFill>
                <a:latin typeface="Montserrat Medium"/>
                <a:ea typeface="Montserrat Medium"/>
                <a:cs typeface="Montserrat Medium"/>
                <a:sym typeface="Montserrat Medium"/>
              </a:defRPr>
            </a:lvl3pPr>
            <a:lvl4pPr lvl="3" rtl="0">
              <a:buNone/>
              <a:defRPr>
                <a:solidFill>
                  <a:schemeClr val="lt1"/>
                </a:solidFill>
                <a:latin typeface="Montserrat Medium"/>
                <a:ea typeface="Montserrat Medium"/>
                <a:cs typeface="Montserrat Medium"/>
                <a:sym typeface="Montserrat Medium"/>
              </a:defRPr>
            </a:lvl4pPr>
            <a:lvl5pPr lvl="4" rtl="0">
              <a:buNone/>
              <a:defRPr>
                <a:solidFill>
                  <a:schemeClr val="lt1"/>
                </a:solidFill>
                <a:latin typeface="Montserrat Medium"/>
                <a:ea typeface="Montserrat Medium"/>
                <a:cs typeface="Montserrat Medium"/>
                <a:sym typeface="Montserrat Medium"/>
              </a:defRPr>
            </a:lvl5pPr>
            <a:lvl6pPr lvl="5" rtl="0">
              <a:buNone/>
              <a:defRPr>
                <a:solidFill>
                  <a:schemeClr val="lt1"/>
                </a:solidFill>
                <a:latin typeface="Montserrat Medium"/>
                <a:ea typeface="Montserrat Medium"/>
                <a:cs typeface="Montserrat Medium"/>
                <a:sym typeface="Montserrat Medium"/>
              </a:defRPr>
            </a:lvl6pPr>
            <a:lvl7pPr lvl="6" rtl="0">
              <a:buNone/>
              <a:defRPr>
                <a:solidFill>
                  <a:schemeClr val="lt1"/>
                </a:solidFill>
                <a:latin typeface="Montserrat Medium"/>
                <a:ea typeface="Montserrat Medium"/>
                <a:cs typeface="Montserrat Medium"/>
                <a:sym typeface="Montserrat Medium"/>
              </a:defRPr>
            </a:lvl7pPr>
            <a:lvl8pPr lvl="7" rtl="0">
              <a:buNone/>
              <a:defRPr>
                <a:solidFill>
                  <a:schemeClr val="lt1"/>
                </a:solidFill>
                <a:latin typeface="Montserrat Medium"/>
                <a:ea typeface="Montserrat Medium"/>
                <a:cs typeface="Montserrat Medium"/>
                <a:sym typeface="Montserrat Medium"/>
              </a:defRPr>
            </a:lvl8pPr>
            <a:lvl9pPr lvl="8" rtl="0">
              <a:buNone/>
              <a:defRPr>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s-CO"/>
              <a:t>‹#›</a:t>
            </a:fld>
            <a:endParaRPr/>
          </a:p>
        </p:txBody>
      </p:sp>
      <p:sp>
        <p:nvSpPr>
          <p:cNvPr id="82" name="Google Shape;82;p12"/>
          <p:cNvSpPr txBox="1">
            <a:spLocks noGrp="1"/>
          </p:cNvSpPr>
          <p:nvPr>
            <p:ph type="title"/>
          </p:nvPr>
        </p:nvSpPr>
        <p:spPr>
          <a:xfrm>
            <a:off x="540475" y="57065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2"/>
          <p:cNvSpPr txBox="1">
            <a:spLocks noGrp="1"/>
          </p:cNvSpPr>
          <p:nvPr>
            <p:ph type="sldNum" idx="2"/>
          </p:nvPr>
        </p:nvSpPr>
        <p:spPr>
          <a:xfrm>
            <a:off x="0" y="6469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84" name="Google Shape;84;p12"/>
          <p:cNvSpPr>
            <a:spLocks noGrp="1"/>
          </p:cNvSpPr>
          <p:nvPr>
            <p:ph type="pic" idx="3"/>
          </p:nvPr>
        </p:nvSpPr>
        <p:spPr>
          <a:xfrm>
            <a:off x="708825" y="1665775"/>
            <a:ext cx="10809900" cy="43416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age photo 1 1">
  <p:cSld name="OBJECT_WITH_CAPTION_TEXT_1_1">
    <p:spTree>
      <p:nvGrpSpPr>
        <p:cNvPr id="1" name="Shape 85"/>
        <p:cNvGrpSpPr/>
        <p:nvPr/>
      </p:nvGrpSpPr>
      <p:grpSpPr>
        <a:xfrm>
          <a:off x="0" y="0"/>
          <a:ext cx="0" cy="0"/>
          <a:chOff x="0" y="0"/>
          <a:chExt cx="0" cy="0"/>
        </a:xfrm>
      </p:grpSpPr>
      <p:sp>
        <p:nvSpPr>
          <p:cNvPr id="86" name="Google Shape;86;p1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a:solidFill>
                  <a:schemeClr val="lt1"/>
                </a:solidFill>
                <a:latin typeface="Montserrat Medium"/>
                <a:ea typeface="Montserrat Medium"/>
                <a:cs typeface="Montserrat Medium"/>
                <a:sym typeface="Montserrat Medium"/>
              </a:defRPr>
            </a:lvl1pPr>
            <a:lvl2pPr lvl="1" rtl="0">
              <a:buNone/>
              <a:defRPr>
                <a:solidFill>
                  <a:schemeClr val="lt1"/>
                </a:solidFill>
                <a:latin typeface="Montserrat Medium"/>
                <a:ea typeface="Montserrat Medium"/>
                <a:cs typeface="Montserrat Medium"/>
                <a:sym typeface="Montserrat Medium"/>
              </a:defRPr>
            </a:lvl2pPr>
            <a:lvl3pPr lvl="2" rtl="0">
              <a:buNone/>
              <a:defRPr>
                <a:solidFill>
                  <a:schemeClr val="lt1"/>
                </a:solidFill>
                <a:latin typeface="Montserrat Medium"/>
                <a:ea typeface="Montserrat Medium"/>
                <a:cs typeface="Montserrat Medium"/>
                <a:sym typeface="Montserrat Medium"/>
              </a:defRPr>
            </a:lvl3pPr>
            <a:lvl4pPr lvl="3" rtl="0">
              <a:buNone/>
              <a:defRPr>
                <a:solidFill>
                  <a:schemeClr val="lt1"/>
                </a:solidFill>
                <a:latin typeface="Montserrat Medium"/>
                <a:ea typeface="Montserrat Medium"/>
                <a:cs typeface="Montserrat Medium"/>
                <a:sym typeface="Montserrat Medium"/>
              </a:defRPr>
            </a:lvl4pPr>
            <a:lvl5pPr lvl="4" rtl="0">
              <a:buNone/>
              <a:defRPr>
                <a:solidFill>
                  <a:schemeClr val="lt1"/>
                </a:solidFill>
                <a:latin typeface="Montserrat Medium"/>
                <a:ea typeface="Montserrat Medium"/>
                <a:cs typeface="Montserrat Medium"/>
                <a:sym typeface="Montserrat Medium"/>
              </a:defRPr>
            </a:lvl5pPr>
            <a:lvl6pPr lvl="5" rtl="0">
              <a:buNone/>
              <a:defRPr>
                <a:solidFill>
                  <a:schemeClr val="lt1"/>
                </a:solidFill>
                <a:latin typeface="Montserrat Medium"/>
                <a:ea typeface="Montserrat Medium"/>
                <a:cs typeface="Montserrat Medium"/>
                <a:sym typeface="Montserrat Medium"/>
              </a:defRPr>
            </a:lvl6pPr>
            <a:lvl7pPr lvl="6" rtl="0">
              <a:buNone/>
              <a:defRPr>
                <a:solidFill>
                  <a:schemeClr val="lt1"/>
                </a:solidFill>
                <a:latin typeface="Montserrat Medium"/>
                <a:ea typeface="Montserrat Medium"/>
                <a:cs typeface="Montserrat Medium"/>
                <a:sym typeface="Montserrat Medium"/>
              </a:defRPr>
            </a:lvl7pPr>
            <a:lvl8pPr lvl="7" rtl="0">
              <a:buNone/>
              <a:defRPr>
                <a:solidFill>
                  <a:schemeClr val="lt1"/>
                </a:solidFill>
                <a:latin typeface="Montserrat Medium"/>
                <a:ea typeface="Montserrat Medium"/>
                <a:cs typeface="Montserrat Medium"/>
                <a:sym typeface="Montserrat Medium"/>
              </a:defRPr>
            </a:lvl8pPr>
            <a:lvl9pPr lvl="8" rtl="0">
              <a:buNone/>
              <a:defRPr>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s-CO"/>
              <a:t>‹#›</a:t>
            </a:fld>
            <a:endParaRPr/>
          </a:p>
        </p:txBody>
      </p:sp>
      <p:sp>
        <p:nvSpPr>
          <p:cNvPr id="87" name="Google Shape;87;p13"/>
          <p:cNvSpPr txBox="1">
            <a:spLocks noGrp="1"/>
          </p:cNvSpPr>
          <p:nvPr>
            <p:ph type="title"/>
          </p:nvPr>
        </p:nvSpPr>
        <p:spPr>
          <a:xfrm>
            <a:off x="540475" y="57065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3"/>
          <p:cNvSpPr txBox="1">
            <a:spLocks noGrp="1"/>
          </p:cNvSpPr>
          <p:nvPr>
            <p:ph type="sldNum" idx="2"/>
          </p:nvPr>
        </p:nvSpPr>
        <p:spPr>
          <a:xfrm>
            <a:off x="0" y="6469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89" name="Google Shape;89;p13"/>
          <p:cNvSpPr txBox="1">
            <a:spLocks noGrp="1"/>
          </p:cNvSpPr>
          <p:nvPr>
            <p:ph type="body" idx="1"/>
          </p:nvPr>
        </p:nvSpPr>
        <p:spPr>
          <a:xfrm>
            <a:off x="921500" y="1718825"/>
            <a:ext cx="4555500" cy="3934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90" name="Google Shape;90;p13"/>
          <p:cNvSpPr txBox="1">
            <a:spLocks noGrp="1"/>
          </p:cNvSpPr>
          <p:nvPr>
            <p:ph type="body" idx="3"/>
          </p:nvPr>
        </p:nvSpPr>
        <p:spPr>
          <a:xfrm>
            <a:off x="6321800" y="1718825"/>
            <a:ext cx="4555500" cy="3934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Diapositiva de título_1">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2">
            <a:alphaModFix/>
          </a:blip>
          <a:srcRect/>
          <a:stretch/>
        </p:blipFill>
        <p:spPr>
          <a:xfrm>
            <a:off x="-30125" y="-43175"/>
            <a:ext cx="12252250" cy="6936625"/>
          </a:xfrm>
          <a:prstGeom prst="rect">
            <a:avLst/>
          </a:prstGeom>
          <a:noFill/>
          <a:ln>
            <a:noFill/>
          </a:ln>
        </p:spPr>
      </p:pic>
      <p:pic>
        <p:nvPicPr>
          <p:cNvPr id="93" name="Google Shape;93;p14"/>
          <p:cNvPicPr preferRelativeResize="0"/>
          <p:nvPr/>
        </p:nvPicPr>
        <p:blipFill rotWithShape="1">
          <a:blip r:embed="rId3">
            <a:alphaModFix/>
          </a:blip>
          <a:srcRect l="25489" t="-19"/>
          <a:stretch/>
        </p:blipFill>
        <p:spPr>
          <a:xfrm rot="10800000" flipH="1">
            <a:off x="3152362" y="3888476"/>
            <a:ext cx="5851824" cy="20650"/>
          </a:xfrm>
          <a:prstGeom prst="rect">
            <a:avLst/>
          </a:prstGeom>
          <a:noFill/>
          <a:ln w="9525" cap="flat" cmpd="sng">
            <a:solidFill>
              <a:schemeClr val="dk2"/>
            </a:solidFill>
            <a:prstDash val="solid"/>
            <a:round/>
            <a:headEnd type="none" w="sm" len="sm"/>
            <a:tailEnd type="none" w="sm" len="sm"/>
          </a:ln>
        </p:spPr>
      </p:pic>
      <p:sp>
        <p:nvSpPr>
          <p:cNvPr id="94" name="Google Shape;94;p14"/>
          <p:cNvSpPr txBox="1">
            <a:spLocks noGrp="1"/>
          </p:cNvSpPr>
          <p:nvPr>
            <p:ph type="subTitle" idx="1"/>
          </p:nvPr>
        </p:nvSpPr>
        <p:spPr>
          <a:xfrm>
            <a:off x="3152375" y="4020525"/>
            <a:ext cx="5851800" cy="374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1700"/>
              <a:buFont typeface="Noto Sans Medium"/>
              <a:buNone/>
              <a:defRPr sz="1700" i="0" u="none" strike="noStrike" cap="none">
                <a:solidFill>
                  <a:schemeClr val="lt1"/>
                </a:solidFill>
                <a:latin typeface="Noto Sans Medium"/>
                <a:ea typeface="Noto Sans Medium"/>
                <a:cs typeface="Noto Sans Medium"/>
                <a:sym typeface="Noto Sans Medium"/>
              </a:defRPr>
            </a:lvl1pPr>
            <a:lvl2pPr marR="0" lvl="1"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2pPr>
            <a:lvl3pPr marR="0" lvl="2"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3pPr>
            <a:lvl4pPr marR="0" lvl="3"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4pPr>
            <a:lvl5pPr marR="0" lvl="4"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5pPr>
            <a:lvl6pPr marR="0" lvl="5"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6pPr>
            <a:lvl7pPr marR="0" lvl="6"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7pPr>
            <a:lvl8pPr marR="0" lvl="7"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8pPr>
            <a:lvl9pPr marR="0" lvl="8"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9pPr>
          </a:lstStyle>
          <a:p>
            <a:endParaRPr/>
          </a:p>
        </p:txBody>
      </p:sp>
      <p:sp>
        <p:nvSpPr>
          <p:cNvPr id="95" name="Google Shape;95;p14"/>
          <p:cNvSpPr txBox="1"/>
          <p:nvPr/>
        </p:nvSpPr>
        <p:spPr>
          <a:xfrm>
            <a:off x="3152363" y="1093638"/>
            <a:ext cx="5851800" cy="140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s-CO" sz="6000" b="0" i="0" u="none" strike="noStrike" cap="none">
                <a:solidFill>
                  <a:schemeClr val="lt1"/>
                </a:solidFill>
                <a:latin typeface="Montserrat SemiBold"/>
                <a:ea typeface="Montserrat SemiBold"/>
                <a:cs typeface="Montserrat SemiBold"/>
                <a:sym typeface="Montserrat SemiBold"/>
              </a:rPr>
              <a:t>Thank you!</a:t>
            </a:r>
            <a:endParaRPr sz="6000" b="0" i="0" u="none" strike="noStrike" cap="none">
              <a:solidFill>
                <a:schemeClr val="lt1"/>
              </a:solidFill>
              <a:latin typeface="Montserrat SemiBold"/>
              <a:ea typeface="Montserrat SemiBold"/>
              <a:cs typeface="Montserrat SemiBold"/>
              <a:sym typeface="Montserrat SemiBold"/>
            </a:endParaRPr>
          </a:p>
        </p:txBody>
      </p:sp>
      <p:sp>
        <p:nvSpPr>
          <p:cNvPr id="96" name="Google Shape;96;p14"/>
          <p:cNvSpPr/>
          <p:nvPr/>
        </p:nvSpPr>
        <p:spPr>
          <a:xfrm>
            <a:off x="5380870" y="2144039"/>
            <a:ext cx="1122600" cy="1338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4"/>
          <p:cNvSpPr txBox="1">
            <a:spLocks noGrp="1"/>
          </p:cNvSpPr>
          <p:nvPr>
            <p:ph type="subTitle" idx="2"/>
          </p:nvPr>
        </p:nvSpPr>
        <p:spPr>
          <a:xfrm>
            <a:off x="3152375" y="4373950"/>
            <a:ext cx="5851800" cy="374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1700"/>
              <a:buFont typeface="Noto Sans Medium"/>
              <a:buNone/>
              <a:defRPr sz="1700" i="0" u="none" strike="noStrike" cap="none">
                <a:solidFill>
                  <a:schemeClr val="lt1"/>
                </a:solidFill>
                <a:latin typeface="Noto Sans Medium"/>
                <a:ea typeface="Noto Sans Medium"/>
                <a:cs typeface="Noto Sans Medium"/>
                <a:sym typeface="Noto Sans Medium"/>
              </a:defRPr>
            </a:lvl1pPr>
            <a:lvl2pPr marR="0" lvl="1"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2pPr>
            <a:lvl3pPr marR="0" lvl="2"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3pPr>
            <a:lvl4pPr marR="0" lvl="3"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4pPr>
            <a:lvl5pPr marR="0" lvl="4"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5pPr>
            <a:lvl6pPr marR="0" lvl="5"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6pPr>
            <a:lvl7pPr marR="0" lvl="6"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7pPr>
            <a:lvl8pPr marR="0" lvl="7"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8pPr>
            <a:lvl9pPr marR="0" lvl="8" algn="ctr" rtl="0">
              <a:lnSpc>
                <a:spcPct val="100000"/>
              </a:lnSpc>
              <a:spcBef>
                <a:spcPts val="0"/>
              </a:spcBef>
              <a:spcAft>
                <a:spcPts val="0"/>
              </a:spcAft>
              <a:buClr>
                <a:srgbClr val="000000"/>
              </a:buClr>
              <a:buSzPts val="1300"/>
              <a:buFont typeface="Noto Sans Medium"/>
              <a:buNone/>
              <a:defRPr sz="1300" i="0" u="none" strike="noStrike" cap="none">
                <a:solidFill>
                  <a:srgbClr val="000000"/>
                </a:solidFill>
                <a:latin typeface="Noto Sans Medium"/>
                <a:ea typeface="Noto Sans Medium"/>
                <a:cs typeface="Noto Sans Medium"/>
                <a:sym typeface="Noto Sans Medium"/>
              </a:defRPr>
            </a:lvl9pPr>
          </a:lstStyle>
          <a:p>
            <a:endParaRPr/>
          </a:p>
        </p:txBody>
      </p:sp>
      <p:pic>
        <p:nvPicPr>
          <p:cNvPr id="98" name="Google Shape;98;p14">
            <a:hlinkClick r:id="rId4"/>
          </p:cNvPr>
          <p:cNvPicPr preferRelativeResize="0"/>
          <p:nvPr/>
        </p:nvPicPr>
        <p:blipFill rotWithShape="1">
          <a:blip r:embed="rId5">
            <a:alphaModFix/>
          </a:blip>
          <a:srcRect r="76134"/>
          <a:stretch/>
        </p:blipFill>
        <p:spPr>
          <a:xfrm>
            <a:off x="5180592" y="3320650"/>
            <a:ext cx="436925" cy="412575"/>
          </a:xfrm>
          <a:prstGeom prst="rect">
            <a:avLst/>
          </a:prstGeom>
          <a:noFill/>
          <a:ln>
            <a:noFill/>
          </a:ln>
        </p:spPr>
      </p:pic>
      <p:sp>
        <p:nvSpPr>
          <p:cNvPr id="99" name="Google Shape;99;p14">
            <a:hlinkClick r:id="rId6"/>
          </p:cNvPr>
          <p:cNvSpPr txBox="1"/>
          <p:nvPr/>
        </p:nvSpPr>
        <p:spPr>
          <a:xfrm>
            <a:off x="2680338" y="2680793"/>
            <a:ext cx="6831300" cy="57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CO" sz="2400" b="0" i="0" u="none" strike="noStrike" cap="none">
                <a:solidFill>
                  <a:schemeClr val="lt1"/>
                </a:solidFill>
                <a:latin typeface="Montserrat Medium"/>
                <a:ea typeface="Montserrat Medium"/>
                <a:cs typeface="Montserrat Medium"/>
                <a:sym typeface="Montserrat Medium"/>
              </a:rPr>
              <a:t>WWW.BUILDCHANGE.ORG</a:t>
            </a:r>
            <a:endParaRPr sz="2400" b="0" i="0" u="none" strike="noStrike" cap="none">
              <a:solidFill>
                <a:schemeClr val="lt1"/>
              </a:solidFill>
              <a:latin typeface="Montserrat Medium"/>
              <a:ea typeface="Montserrat Medium"/>
              <a:cs typeface="Montserrat Medium"/>
              <a:sym typeface="Montserrat Medium"/>
            </a:endParaRPr>
          </a:p>
        </p:txBody>
      </p:sp>
      <p:pic>
        <p:nvPicPr>
          <p:cNvPr id="100" name="Google Shape;100;p14">
            <a:hlinkClick r:id="rId7"/>
          </p:cNvPr>
          <p:cNvPicPr preferRelativeResize="0"/>
          <p:nvPr/>
        </p:nvPicPr>
        <p:blipFill rotWithShape="1">
          <a:blip r:embed="rId5">
            <a:alphaModFix/>
          </a:blip>
          <a:srcRect l="32480" r="29769"/>
          <a:stretch/>
        </p:blipFill>
        <p:spPr>
          <a:xfrm>
            <a:off x="5750424" y="3336600"/>
            <a:ext cx="691125" cy="412575"/>
          </a:xfrm>
          <a:prstGeom prst="rect">
            <a:avLst/>
          </a:prstGeom>
          <a:noFill/>
          <a:ln>
            <a:noFill/>
          </a:ln>
        </p:spPr>
      </p:pic>
      <p:pic>
        <p:nvPicPr>
          <p:cNvPr id="101" name="Google Shape;101;p14">
            <a:hlinkClick r:id="rId8"/>
          </p:cNvPr>
          <p:cNvPicPr preferRelativeResize="0"/>
          <p:nvPr/>
        </p:nvPicPr>
        <p:blipFill rotWithShape="1">
          <a:blip r:embed="rId5">
            <a:alphaModFix/>
          </a:blip>
          <a:srcRect l="74005"/>
          <a:stretch/>
        </p:blipFill>
        <p:spPr>
          <a:xfrm>
            <a:off x="6574442" y="3336600"/>
            <a:ext cx="475900" cy="412575"/>
          </a:xfrm>
          <a:prstGeom prst="rect">
            <a:avLst/>
          </a:prstGeom>
          <a:noFill/>
          <a:ln>
            <a:noFill/>
          </a:ln>
        </p:spPr>
      </p:pic>
      <p:pic>
        <p:nvPicPr>
          <p:cNvPr id="102" name="Google Shape;102;p14"/>
          <p:cNvPicPr preferRelativeResize="0"/>
          <p:nvPr/>
        </p:nvPicPr>
        <p:blipFill rotWithShape="1">
          <a:blip r:embed="rId9">
            <a:alphaModFix/>
          </a:blip>
          <a:srcRect/>
          <a:stretch/>
        </p:blipFill>
        <p:spPr>
          <a:xfrm>
            <a:off x="5529716" y="5449850"/>
            <a:ext cx="1132550" cy="1144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CB2CB5-AB53-BA44-AA95-7F59DFF2E104}"/>
              </a:ext>
            </a:extLst>
          </p:cNvPr>
          <p:cNvSpPr>
            <a:spLocks noGrp="1"/>
          </p:cNvSpPr>
          <p:nvPr>
            <p:ph type="dt" sz="half" idx="10"/>
          </p:nvPr>
        </p:nvSpPr>
        <p:spPr/>
        <p:txBody>
          <a:bodyPr/>
          <a:lstStyle/>
          <a:p>
            <a:fld id="{EC87F928-FC01-9747-8D27-87C907FB59BA}" type="datetimeFigureOut">
              <a:rPr lang="es-PE" smtClean="0"/>
              <a:t>4/11/2024</a:t>
            </a:fld>
            <a:endParaRPr lang="es-PE"/>
          </a:p>
        </p:txBody>
      </p:sp>
      <p:sp>
        <p:nvSpPr>
          <p:cNvPr id="3" name="Marcador de pie de página 2">
            <a:extLst>
              <a:ext uri="{FF2B5EF4-FFF2-40B4-BE49-F238E27FC236}">
                <a16:creationId xmlns:a16="http://schemas.microsoft.com/office/drawing/2014/main" id="{837D5A6A-6B7A-B047-BDEC-42CADAF6A91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9FC6430A-C321-3A4B-9586-3C0117DD3418}"/>
              </a:ext>
            </a:extLst>
          </p:cNvPr>
          <p:cNvSpPr>
            <a:spLocks noGrp="1"/>
          </p:cNvSpPr>
          <p:nvPr>
            <p:ph type="sldNum" sz="quarter" idx="12"/>
          </p:nvPr>
        </p:nvSpPr>
        <p:spPr/>
        <p:txBody>
          <a:bodyPr/>
          <a:lstStyle/>
          <a:p>
            <a:fld id="{E299FC63-33B2-5343-96AF-CE81DBB59504}" type="slidenum">
              <a:rPr lang="es-PE" smtClean="0"/>
              <a:t>‹#›</a:t>
            </a:fld>
            <a:endParaRPr lang="es-PE"/>
          </a:p>
        </p:txBody>
      </p:sp>
    </p:spTree>
    <p:extLst>
      <p:ext uri="{BB962C8B-B14F-4D97-AF65-F5344CB8AC3E}">
        <p14:creationId xmlns:p14="http://schemas.microsoft.com/office/powerpoint/2010/main" val="280113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231375" y="462600"/>
            <a:ext cx="3122400" cy="972900"/>
          </a:xfrm>
          <a:prstGeom prst="rect">
            <a:avLst/>
          </a:prstGeom>
          <a:noFill/>
          <a:ln>
            <a:noFill/>
          </a:ln>
        </p:spPr>
        <p:txBody>
          <a:bodyPr spcFirstLastPara="1" wrap="square" lIns="91425" tIns="45700" rIns="91425" bIns="45700" anchor="t" anchorCtr="0">
            <a:noAutofit/>
          </a:bodyPr>
          <a:lstStyle>
            <a:lvl1pPr marR="0" lvl="0" algn="r" rtl="0">
              <a:lnSpc>
                <a:spcPct val="90000"/>
              </a:lnSpc>
              <a:spcBef>
                <a:spcPts val="0"/>
              </a:spcBef>
              <a:spcAft>
                <a:spcPts val="0"/>
              </a:spcAft>
              <a:buClr>
                <a:schemeClr val="dk1"/>
              </a:buClr>
              <a:buSzPts val="4000"/>
              <a:buFont typeface="Montserrat SemiBold"/>
              <a:buNone/>
              <a:defRPr sz="4000" i="0" u="none" strike="noStrike" cap="none">
                <a:solidFill>
                  <a:schemeClr val="dk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 name="Google Shape;23;p3"/>
          <p:cNvPicPr preferRelativeResize="0"/>
          <p:nvPr/>
        </p:nvPicPr>
        <p:blipFill rotWithShape="1">
          <a:blip r:embed="rId2">
            <a:alphaModFix/>
          </a:blip>
          <a:srcRect t="650" b="-650"/>
          <a:stretch/>
        </p:blipFill>
        <p:spPr>
          <a:xfrm>
            <a:off x="-76200" y="-38400"/>
            <a:ext cx="5800050" cy="6985849"/>
          </a:xfrm>
          <a:prstGeom prst="rect">
            <a:avLst/>
          </a:prstGeom>
          <a:noFill/>
          <a:ln>
            <a:noFill/>
          </a:ln>
        </p:spPr>
      </p:pic>
      <p:sp>
        <p:nvSpPr>
          <p:cNvPr id="24" name="Google Shape;24;p3"/>
          <p:cNvSpPr txBox="1">
            <a:spLocks noGrp="1"/>
          </p:cNvSpPr>
          <p:nvPr>
            <p:ph type="body" idx="1"/>
          </p:nvPr>
        </p:nvSpPr>
        <p:spPr>
          <a:xfrm>
            <a:off x="6539075" y="1861075"/>
            <a:ext cx="4814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25" name="Google Shape;25;p3"/>
          <p:cNvSpPr/>
          <p:nvPr/>
        </p:nvSpPr>
        <p:spPr>
          <a:xfrm>
            <a:off x="-76200" y="6471189"/>
            <a:ext cx="439800" cy="2289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p:nvPr/>
        </p:nvSpPr>
        <p:spPr>
          <a:xfrm>
            <a:off x="293969" y="373039"/>
            <a:ext cx="1122600" cy="1338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sldNum" idx="12"/>
          </p:nvPr>
        </p:nvSpPr>
        <p:spPr>
          <a:xfrm>
            <a:off x="-70050" y="6466100"/>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a:stretch/>
        </p:blipFill>
        <p:spPr>
          <a:xfrm>
            <a:off x="-30125" y="-39325"/>
            <a:ext cx="12252250" cy="6936625"/>
          </a:xfrm>
          <a:prstGeom prst="rect">
            <a:avLst/>
          </a:prstGeom>
          <a:noFill/>
          <a:ln>
            <a:noFill/>
          </a:ln>
        </p:spPr>
      </p:pic>
      <p:pic>
        <p:nvPicPr>
          <p:cNvPr id="30" name="Google Shape;30;p4"/>
          <p:cNvPicPr preferRelativeResize="0"/>
          <p:nvPr/>
        </p:nvPicPr>
        <p:blipFill rotWithShape="1">
          <a:blip r:embed="rId3">
            <a:alphaModFix/>
          </a:blip>
          <a:srcRect l="25489" t="-19"/>
          <a:stretch/>
        </p:blipFill>
        <p:spPr>
          <a:xfrm>
            <a:off x="1855525" y="380674"/>
            <a:ext cx="9781951" cy="34500"/>
          </a:xfrm>
          <a:prstGeom prst="rect">
            <a:avLst/>
          </a:prstGeom>
          <a:noFill/>
          <a:ln w="9525" cap="flat" cmpd="sng">
            <a:solidFill>
              <a:schemeClr val="dk2"/>
            </a:solidFill>
            <a:prstDash val="solid"/>
            <a:round/>
            <a:headEnd type="none" w="sm" len="sm"/>
            <a:tailEnd type="none" w="sm" len="sm"/>
          </a:ln>
        </p:spPr>
      </p:pic>
      <p:sp>
        <p:nvSpPr>
          <p:cNvPr id="31" name="Google Shape;31;p4"/>
          <p:cNvSpPr txBox="1">
            <a:spLocks noGrp="1"/>
          </p:cNvSpPr>
          <p:nvPr>
            <p:ph type="title"/>
          </p:nvPr>
        </p:nvSpPr>
        <p:spPr>
          <a:xfrm>
            <a:off x="1974400" y="570650"/>
            <a:ext cx="9544200" cy="9846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lt1"/>
              </a:buClr>
              <a:buSzPts val="4700"/>
              <a:buFont typeface="Montserrat SemiBold"/>
              <a:buNone/>
              <a:defRPr sz="4700" b="0" i="0" u="none" strike="noStrike" cap="none">
                <a:solidFill>
                  <a:schemeClr val="l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2" name="Google Shape;32;p4"/>
          <p:cNvPicPr preferRelativeResize="0"/>
          <p:nvPr/>
        </p:nvPicPr>
        <p:blipFill rotWithShape="1">
          <a:blip r:embed="rId3">
            <a:alphaModFix/>
          </a:blip>
          <a:srcRect l="25489" t="-19"/>
          <a:stretch/>
        </p:blipFill>
        <p:spPr>
          <a:xfrm>
            <a:off x="1855525" y="6478449"/>
            <a:ext cx="9781951" cy="34500"/>
          </a:xfrm>
          <a:prstGeom prst="rect">
            <a:avLst/>
          </a:prstGeom>
          <a:noFill/>
          <a:ln w="9525" cap="flat" cmpd="sng">
            <a:solidFill>
              <a:schemeClr val="dk2"/>
            </a:solidFill>
            <a:prstDash val="solid"/>
            <a:round/>
            <a:headEnd type="none" w="sm" len="sm"/>
            <a:tailEnd type="none" w="sm" len="sm"/>
          </a:ln>
        </p:spPr>
      </p:pic>
      <p:sp>
        <p:nvSpPr>
          <p:cNvPr id="33" name="Google Shape;33;p4"/>
          <p:cNvSpPr txBox="1">
            <a:spLocks noGrp="1"/>
          </p:cNvSpPr>
          <p:nvPr>
            <p:ph type="subTitle" idx="1"/>
          </p:nvPr>
        </p:nvSpPr>
        <p:spPr>
          <a:xfrm>
            <a:off x="2091100" y="5161788"/>
            <a:ext cx="9427500" cy="827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lt1"/>
              </a:buClr>
              <a:buSzPts val="3000"/>
              <a:buFont typeface="Noto Sans"/>
              <a:buNone/>
              <a:defRPr sz="3000" b="0" i="0" u="none" strike="noStrike" cap="none">
                <a:solidFill>
                  <a:schemeClr val="lt1"/>
                </a:solidFill>
                <a:latin typeface="Noto Sans"/>
                <a:ea typeface="Noto Sans"/>
                <a:cs typeface="Noto Sans"/>
                <a:sym typeface="Noto Sans"/>
              </a:defRPr>
            </a:lvl1pPr>
            <a:lvl2pPr marR="0" lvl="1"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4" name="Google Shape;34;p4"/>
          <p:cNvPicPr preferRelativeResize="0"/>
          <p:nvPr/>
        </p:nvPicPr>
        <p:blipFill rotWithShape="1">
          <a:blip r:embed="rId4">
            <a:alphaModFix/>
          </a:blip>
          <a:srcRect/>
          <a:stretch/>
        </p:blipFill>
        <p:spPr>
          <a:xfrm>
            <a:off x="301254" y="5238000"/>
            <a:ext cx="1132550" cy="1144975"/>
          </a:xfrm>
          <a:prstGeom prst="rect">
            <a:avLst/>
          </a:prstGeom>
          <a:noFill/>
          <a:ln>
            <a:noFill/>
          </a:ln>
        </p:spPr>
      </p:pic>
      <p:sp>
        <p:nvSpPr>
          <p:cNvPr id="35" name="Google Shape;35;p4"/>
          <p:cNvSpPr/>
          <p:nvPr/>
        </p:nvSpPr>
        <p:spPr>
          <a:xfrm>
            <a:off x="-17025" y="6451014"/>
            <a:ext cx="439800" cy="2289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
          <p:cNvSpPr txBox="1">
            <a:spLocks noGrp="1"/>
          </p:cNvSpPr>
          <p:nvPr>
            <p:ph type="sldNum" idx="12"/>
          </p:nvPr>
        </p:nvSpPr>
        <p:spPr>
          <a:xfrm>
            <a:off x="-10875" y="6445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 Text" type="twoObj">
  <p:cSld name="TWO_OBJECTS">
    <p:spTree>
      <p:nvGrpSpPr>
        <p:cNvPr id="1" name="Shape 37"/>
        <p:cNvGrpSpPr/>
        <p:nvPr/>
      </p:nvGrpSpPr>
      <p:grpSpPr>
        <a:xfrm>
          <a:off x="0" y="0"/>
          <a:ext cx="0" cy="0"/>
          <a:chOff x="0" y="0"/>
          <a:chExt cx="0" cy="0"/>
        </a:xfrm>
      </p:grpSpPr>
      <p:sp>
        <p:nvSpPr>
          <p:cNvPr id="38" name="Google Shape;38;p5"/>
          <p:cNvSpPr txBox="1">
            <a:spLocks noGrp="1"/>
          </p:cNvSpPr>
          <p:nvPr>
            <p:ph type="body" idx="1"/>
          </p:nvPr>
        </p:nvSpPr>
        <p:spPr>
          <a:xfrm>
            <a:off x="6840275" y="1718825"/>
            <a:ext cx="4513500" cy="3934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39" name="Google Shape;39;p5"/>
          <p:cNvSpPr txBox="1">
            <a:spLocks noGrp="1"/>
          </p:cNvSpPr>
          <p:nvPr>
            <p:ph type="title"/>
          </p:nvPr>
        </p:nvSpPr>
        <p:spPr>
          <a:xfrm>
            <a:off x="540475" y="56180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5"/>
          <p:cNvSpPr>
            <a:spLocks noGrp="1"/>
          </p:cNvSpPr>
          <p:nvPr>
            <p:ph type="pic" idx="2"/>
          </p:nvPr>
        </p:nvSpPr>
        <p:spPr>
          <a:xfrm>
            <a:off x="903775" y="1718925"/>
            <a:ext cx="4855500" cy="3934200"/>
          </a:xfrm>
          <a:prstGeom prst="rect">
            <a:avLst/>
          </a:prstGeom>
          <a:noFill/>
          <a:ln>
            <a:noFill/>
          </a:ln>
        </p:spPr>
      </p:sp>
      <p:sp>
        <p:nvSpPr>
          <p:cNvPr id="41" name="Google Shape;41;p5"/>
          <p:cNvSpPr txBox="1">
            <a:spLocks noGrp="1"/>
          </p:cNvSpPr>
          <p:nvPr>
            <p:ph type="sldNum" idx="12"/>
          </p:nvPr>
        </p:nvSpPr>
        <p:spPr>
          <a:xfrm>
            <a:off x="0" y="6469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 Text 1">
  <p:cSld name="TWO_OBJECTS_2">
    <p:spTree>
      <p:nvGrpSpPr>
        <p:cNvPr id="1" name="Shape 42"/>
        <p:cNvGrpSpPr/>
        <p:nvPr/>
      </p:nvGrpSpPr>
      <p:grpSpPr>
        <a:xfrm>
          <a:off x="0" y="0"/>
          <a:ext cx="0" cy="0"/>
          <a:chOff x="0" y="0"/>
          <a:chExt cx="0" cy="0"/>
        </a:xfrm>
      </p:grpSpPr>
      <p:sp>
        <p:nvSpPr>
          <p:cNvPr id="43" name="Google Shape;43;p6"/>
          <p:cNvSpPr txBox="1">
            <a:spLocks noGrp="1"/>
          </p:cNvSpPr>
          <p:nvPr>
            <p:ph type="body" idx="1"/>
          </p:nvPr>
        </p:nvSpPr>
        <p:spPr>
          <a:xfrm>
            <a:off x="902350" y="1649650"/>
            <a:ext cx="4513500" cy="3934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44" name="Google Shape;44;p6"/>
          <p:cNvSpPr txBox="1">
            <a:spLocks noGrp="1"/>
          </p:cNvSpPr>
          <p:nvPr>
            <p:ph type="title"/>
          </p:nvPr>
        </p:nvSpPr>
        <p:spPr>
          <a:xfrm>
            <a:off x="540475" y="56180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6"/>
          <p:cNvSpPr txBox="1">
            <a:spLocks noGrp="1"/>
          </p:cNvSpPr>
          <p:nvPr>
            <p:ph type="sldNum" idx="12"/>
          </p:nvPr>
        </p:nvSpPr>
        <p:spPr>
          <a:xfrm>
            <a:off x="0" y="6469925"/>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46" name="Google Shape;46;p6"/>
          <p:cNvSpPr>
            <a:spLocks noGrp="1"/>
          </p:cNvSpPr>
          <p:nvPr>
            <p:ph type="pic" idx="2"/>
          </p:nvPr>
        </p:nvSpPr>
        <p:spPr>
          <a:xfrm>
            <a:off x="5700800" y="424850"/>
            <a:ext cx="6491100" cy="592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hotos or Graphics">
  <p:cSld name="TWO_OBJECTS_1">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40475" y="570650"/>
            <a:ext cx="10756500" cy="984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C00C3"/>
              </a:buClr>
              <a:buSzPts val="4000"/>
              <a:buFont typeface="Montserrat SemiBold"/>
              <a:buNone/>
              <a:defRPr sz="4000" b="0" i="0" u="none" strike="noStrike" cap="none">
                <a:solidFill>
                  <a:srgbClr val="0C00C3"/>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7"/>
          <p:cNvSpPr>
            <a:spLocks noGrp="1"/>
          </p:cNvSpPr>
          <p:nvPr>
            <p:ph type="pic" idx="2"/>
          </p:nvPr>
        </p:nvSpPr>
        <p:spPr>
          <a:xfrm>
            <a:off x="908975" y="1555250"/>
            <a:ext cx="4455900" cy="3322200"/>
          </a:xfrm>
          <a:prstGeom prst="rect">
            <a:avLst/>
          </a:prstGeom>
          <a:noFill/>
          <a:ln>
            <a:noFill/>
          </a:ln>
        </p:spPr>
      </p:sp>
      <p:sp>
        <p:nvSpPr>
          <p:cNvPr id="50" name="Google Shape;50;p7"/>
          <p:cNvSpPr>
            <a:spLocks noGrp="1"/>
          </p:cNvSpPr>
          <p:nvPr>
            <p:ph type="pic" idx="3"/>
          </p:nvPr>
        </p:nvSpPr>
        <p:spPr>
          <a:xfrm>
            <a:off x="6319125" y="1555250"/>
            <a:ext cx="4578600" cy="3322200"/>
          </a:xfrm>
          <a:prstGeom prst="rect">
            <a:avLst/>
          </a:prstGeom>
          <a:noFill/>
          <a:ln>
            <a:noFill/>
          </a:ln>
        </p:spPr>
      </p:sp>
      <p:sp>
        <p:nvSpPr>
          <p:cNvPr id="51" name="Google Shape;51;p7"/>
          <p:cNvSpPr txBox="1">
            <a:spLocks noGrp="1"/>
          </p:cNvSpPr>
          <p:nvPr>
            <p:ph type="subTitle" idx="1"/>
          </p:nvPr>
        </p:nvSpPr>
        <p:spPr>
          <a:xfrm>
            <a:off x="1532950" y="5023875"/>
            <a:ext cx="3438000" cy="1045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Noto Sans"/>
              <a:buNone/>
              <a:defRPr sz="1800" b="0" i="0" u="none" strike="noStrike" cap="none">
                <a:solidFill>
                  <a:srgbClr val="000000"/>
                </a:solidFill>
                <a:latin typeface="Noto Sans"/>
                <a:ea typeface="Noto Sans"/>
                <a:cs typeface="Noto Sans"/>
                <a:sym typeface="No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ubTitle" idx="4"/>
          </p:nvPr>
        </p:nvSpPr>
        <p:spPr>
          <a:xfrm>
            <a:off x="6606775" y="5118475"/>
            <a:ext cx="3438000" cy="1045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Noto Sans"/>
              <a:buNone/>
              <a:defRPr sz="1800" b="0" i="0" u="none" strike="noStrike" cap="none">
                <a:solidFill>
                  <a:srgbClr val="000000"/>
                </a:solidFill>
                <a:latin typeface="Noto Sans"/>
                <a:ea typeface="Noto Sans"/>
                <a:cs typeface="Noto Sans"/>
                <a:sym typeface="Noto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7"/>
          <p:cNvSpPr txBox="1">
            <a:spLocks noGrp="1"/>
          </p:cNvSpPr>
          <p:nvPr>
            <p:ph type="sldNum" idx="12"/>
          </p:nvPr>
        </p:nvSpPr>
        <p:spPr>
          <a:xfrm>
            <a:off x="0" y="6468150"/>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ternate photo or graphic + text" type="blank">
  <p:cSld name="BLANK">
    <p:spTree>
      <p:nvGrpSpPr>
        <p:cNvPr id="1" name="Shape 54"/>
        <p:cNvGrpSpPr/>
        <p:nvPr/>
      </p:nvGrpSpPr>
      <p:grpSpPr>
        <a:xfrm>
          <a:off x="0" y="0"/>
          <a:ext cx="0" cy="0"/>
          <a:chOff x="0" y="0"/>
          <a:chExt cx="0" cy="0"/>
        </a:xfrm>
      </p:grpSpPr>
      <p:pic>
        <p:nvPicPr>
          <p:cNvPr id="55" name="Google Shape;55;p8"/>
          <p:cNvPicPr preferRelativeResize="0"/>
          <p:nvPr/>
        </p:nvPicPr>
        <p:blipFill rotWithShape="1">
          <a:blip r:embed="rId2">
            <a:alphaModFix/>
          </a:blip>
          <a:srcRect/>
          <a:stretch/>
        </p:blipFill>
        <p:spPr>
          <a:xfrm>
            <a:off x="-53150" y="0"/>
            <a:ext cx="12245150" cy="1304925"/>
          </a:xfrm>
          <a:prstGeom prst="rect">
            <a:avLst/>
          </a:prstGeom>
          <a:noFill/>
          <a:ln>
            <a:noFill/>
          </a:ln>
        </p:spPr>
      </p:pic>
      <p:sp>
        <p:nvSpPr>
          <p:cNvPr id="56" name="Google Shape;56;p8"/>
          <p:cNvSpPr txBox="1">
            <a:spLocks noGrp="1"/>
          </p:cNvSpPr>
          <p:nvPr>
            <p:ph type="title"/>
          </p:nvPr>
        </p:nvSpPr>
        <p:spPr>
          <a:xfrm>
            <a:off x="540525" y="443275"/>
            <a:ext cx="9544200" cy="84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Montserrat SemiBold"/>
              <a:buNone/>
              <a:defRPr sz="4000" b="0" i="0" u="none" strike="noStrike" cap="none">
                <a:solidFill>
                  <a:schemeClr val="l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8"/>
          <p:cNvSpPr/>
          <p:nvPr/>
        </p:nvSpPr>
        <p:spPr>
          <a:xfrm>
            <a:off x="293969" y="373039"/>
            <a:ext cx="1122600" cy="1338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
          <p:cNvSpPr txBox="1">
            <a:spLocks noGrp="1"/>
          </p:cNvSpPr>
          <p:nvPr>
            <p:ph type="sldNum" idx="12"/>
          </p:nvPr>
        </p:nvSpPr>
        <p:spPr>
          <a:xfrm>
            <a:off x="0" y="6468150"/>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59" name="Google Shape;59;p8"/>
          <p:cNvSpPr txBox="1">
            <a:spLocks noGrp="1"/>
          </p:cNvSpPr>
          <p:nvPr>
            <p:ph type="body" idx="1"/>
          </p:nvPr>
        </p:nvSpPr>
        <p:spPr>
          <a:xfrm>
            <a:off x="6172200" y="16738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60" name="Google Shape;60;p8"/>
          <p:cNvSpPr>
            <a:spLocks noGrp="1"/>
          </p:cNvSpPr>
          <p:nvPr>
            <p:ph type="pic" idx="2"/>
          </p:nvPr>
        </p:nvSpPr>
        <p:spPr>
          <a:xfrm>
            <a:off x="899075" y="1673825"/>
            <a:ext cx="4494300" cy="43512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lternate two text">
  <p:cSld name="BLANK_2">
    <p:spTree>
      <p:nvGrpSpPr>
        <p:cNvPr id="1" name="Shape 61"/>
        <p:cNvGrpSpPr/>
        <p:nvPr/>
      </p:nvGrpSpPr>
      <p:grpSpPr>
        <a:xfrm>
          <a:off x="0" y="0"/>
          <a:ext cx="0" cy="0"/>
          <a:chOff x="0" y="0"/>
          <a:chExt cx="0" cy="0"/>
        </a:xfrm>
      </p:grpSpPr>
      <p:pic>
        <p:nvPicPr>
          <p:cNvPr id="62" name="Google Shape;62;p9"/>
          <p:cNvPicPr preferRelativeResize="0"/>
          <p:nvPr/>
        </p:nvPicPr>
        <p:blipFill rotWithShape="1">
          <a:blip r:embed="rId2">
            <a:alphaModFix/>
          </a:blip>
          <a:srcRect/>
          <a:stretch/>
        </p:blipFill>
        <p:spPr>
          <a:xfrm>
            <a:off x="-53150" y="0"/>
            <a:ext cx="12245150" cy="1304925"/>
          </a:xfrm>
          <a:prstGeom prst="rect">
            <a:avLst/>
          </a:prstGeom>
          <a:noFill/>
          <a:ln>
            <a:noFill/>
          </a:ln>
        </p:spPr>
      </p:pic>
      <p:sp>
        <p:nvSpPr>
          <p:cNvPr id="63" name="Google Shape;63;p9"/>
          <p:cNvSpPr txBox="1">
            <a:spLocks noGrp="1"/>
          </p:cNvSpPr>
          <p:nvPr>
            <p:ph type="title"/>
          </p:nvPr>
        </p:nvSpPr>
        <p:spPr>
          <a:xfrm>
            <a:off x="540525" y="443275"/>
            <a:ext cx="9544200" cy="84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Montserrat SemiBold"/>
              <a:buNone/>
              <a:defRPr sz="4000" b="0" i="0" u="none" strike="noStrike" cap="none">
                <a:solidFill>
                  <a:schemeClr val="l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9"/>
          <p:cNvSpPr/>
          <p:nvPr/>
        </p:nvSpPr>
        <p:spPr>
          <a:xfrm>
            <a:off x="293969" y="373039"/>
            <a:ext cx="1122600" cy="1338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9"/>
          <p:cNvSpPr txBox="1">
            <a:spLocks noGrp="1"/>
          </p:cNvSpPr>
          <p:nvPr>
            <p:ph type="sldNum" idx="12"/>
          </p:nvPr>
        </p:nvSpPr>
        <p:spPr>
          <a:xfrm>
            <a:off x="0" y="6468150"/>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66" name="Google Shape;66;p9"/>
          <p:cNvSpPr txBox="1">
            <a:spLocks noGrp="1"/>
          </p:cNvSpPr>
          <p:nvPr>
            <p:ph type="body" idx="1"/>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
        <p:nvSpPr>
          <p:cNvPr id="67" name="Google Shape;67;p9"/>
          <p:cNvSpPr txBox="1">
            <a:spLocks noGrp="1"/>
          </p:cNvSpPr>
          <p:nvPr>
            <p:ph type="body" idx="2"/>
          </p:nvPr>
        </p:nvSpPr>
        <p:spPr>
          <a:xfrm>
            <a:off x="61875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Noto Sans"/>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Noto Sans"/>
              <a:buChar char="•"/>
              <a:defRPr sz="1800" b="0" i="0" u="none" strike="noStrike" cap="none">
                <a:solidFill>
                  <a:schemeClr val="dk1"/>
                </a:solidFill>
                <a:latin typeface="Noto Sans"/>
                <a:ea typeface="Noto Sans"/>
                <a:cs typeface="Noto Sans"/>
                <a:sym typeface="Noto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ternate Full photo">
  <p:cSld name="BLANK_1">
    <p:spTree>
      <p:nvGrpSpPr>
        <p:cNvPr id="1" name="Shape 68"/>
        <p:cNvGrpSpPr/>
        <p:nvPr/>
      </p:nvGrpSpPr>
      <p:grpSpPr>
        <a:xfrm>
          <a:off x="0" y="0"/>
          <a:ext cx="0" cy="0"/>
          <a:chOff x="0" y="0"/>
          <a:chExt cx="0" cy="0"/>
        </a:xfrm>
      </p:grpSpPr>
      <p:pic>
        <p:nvPicPr>
          <p:cNvPr id="69" name="Google Shape;69;p10"/>
          <p:cNvPicPr preferRelativeResize="0"/>
          <p:nvPr/>
        </p:nvPicPr>
        <p:blipFill rotWithShape="1">
          <a:blip r:embed="rId2">
            <a:alphaModFix/>
          </a:blip>
          <a:srcRect/>
          <a:stretch/>
        </p:blipFill>
        <p:spPr>
          <a:xfrm>
            <a:off x="-53150" y="0"/>
            <a:ext cx="12245150" cy="1304925"/>
          </a:xfrm>
          <a:prstGeom prst="rect">
            <a:avLst/>
          </a:prstGeom>
          <a:noFill/>
          <a:ln>
            <a:noFill/>
          </a:ln>
        </p:spPr>
      </p:pic>
      <p:sp>
        <p:nvSpPr>
          <p:cNvPr id="70" name="Google Shape;70;p10"/>
          <p:cNvSpPr txBox="1">
            <a:spLocks noGrp="1"/>
          </p:cNvSpPr>
          <p:nvPr>
            <p:ph type="title"/>
          </p:nvPr>
        </p:nvSpPr>
        <p:spPr>
          <a:xfrm>
            <a:off x="540525" y="443275"/>
            <a:ext cx="9544200" cy="84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Montserrat SemiBold"/>
              <a:buNone/>
              <a:defRPr sz="4000" b="0" i="0" u="none" strike="noStrike" cap="none">
                <a:solidFill>
                  <a:schemeClr val="l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0"/>
          <p:cNvSpPr/>
          <p:nvPr/>
        </p:nvSpPr>
        <p:spPr>
          <a:xfrm>
            <a:off x="293969" y="373039"/>
            <a:ext cx="1122600" cy="133800"/>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10"/>
          <p:cNvSpPr txBox="1">
            <a:spLocks noGrp="1"/>
          </p:cNvSpPr>
          <p:nvPr>
            <p:ph type="sldNum" idx="12"/>
          </p:nvPr>
        </p:nvSpPr>
        <p:spPr>
          <a:xfrm>
            <a:off x="0" y="6468150"/>
            <a:ext cx="427500" cy="239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rgbClr val="E52780"/>
                </a:solidFill>
                <a:latin typeface="Noto Sans"/>
                <a:ea typeface="Noto Sans"/>
                <a:cs typeface="Noto Sans"/>
                <a:sym typeface="Noto Sans"/>
              </a:defRPr>
            </a:lvl9pPr>
          </a:lstStyle>
          <a:p>
            <a:pPr marL="0" lvl="0" indent="0" algn="ctr" rtl="0">
              <a:spcBef>
                <a:spcPts val="0"/>
              </a:spcBef>
              <a:spcAft>
                <a:spcPts val="0"/>
              </a:spcAft>
              <a:buNone/>
            </a:pPr>
            <a:fld id="{00000000-1234-1234-1234-123412341234}" type="slidenum">
              <a:rPr lang="es-CO"/>
              <a:t>‹#›</a:t>
            </a:fld>
            <a:endParaRPr/>
          </a:p>
        </p:txBody>
      </p:sp>
      <p:sp>
        <p:nvSpPr>
          <p:cNvPr id="73" name="Google Shape;73;p10"/>
          <p:cNvSpPr>
            <a:spLocks noGrp="1"/>
          </p:cNvSpPr>
          <p:nvPr>
            <p:ph type="pic" idx="2"/>
          </p:nvPr>
        </p:nvSpPr>
        <p:spPr>
          <a:xfrm>
            <a:off x="0" y="1302500"/>
            <a:ext cx="12192000" cy="5555400"/>
          </a:xfrm>
          <a:prstGeom prst="rect">
            <a:avLst/>
          </a:prstGeom>
          <a:noFill/>
          <a:ln>
            <a:noFill/>
          </a:ln>
        </p:spPr>
      </p:sp>
      <p:sp>
        <p:nvSpPr>
          <p:cNvPr id="74" name="Google Shape;74;p10"/>
          <p:cNvSpPr txBox="1"/>
          <p:nvPr/>
        </p:nvSpPr>
        <p:spPr>
          <a:xfrm>
            <a:off x="1107550" y="5289700"/>
            <a:ext cx="51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1"/>
          <p:cNvCxnSpPr/>
          <p:nvPr userDrawn="1"/>
        </p:nvCxnSpPr>
        <p:spPr>
          <a:xfrm>
            <a:off x="1575412" y="440012"/>
            <a:ext cx="10331196" cy="0"/>
          </a:xfrm>
          <a:prstGeom prst="straightConnector1">
            <a:avLst/>
          </a:prstGeom>
          <a:noFill/>
          <a:ln w="9525" cap="flat" cmpd="sng">
            <a:solidFill>
              <a:srgbClr val="0C00C3"/>
            </a:solidFill>
            <a:prstDash val="solid"/>
            <a:miter lim="800000"/>
            <a:headEnd type="none" w="sm" len="sm"/>
            <a:tailEnd type="none" w="sm" len="sm"/>
          </a:ln>
        </p:spPr>
      </p:cxnSp>
      <p:cxnSp>
        <p:nvCxnSpPr>
          <p:cNvPr id="11" name="Google Shape;11;p1"/>
          <p:cNvCxnSpPr/>
          <p:nvPr userDrawn="1"/>
        </p:nvCxnSpPr>
        <p:spPr>
          <a:xfrm>
            <a:off x="613459" y="6352604"/>
            <a:ext cx="11293149" cy="0"/>
          </a:xfrm>
          <a:prstGeom prst="straightConnector1">
            <a:avLst/>
          </a:prstGeom>
          <a:noFill/>
          <a:ln w="9525" cap="flat" cmpd="sng">
            <a:solidFill>
              <a:srgbClr val="0C00C3"/>
            </a:solidFill>
            <a:prstDash val="solid"/>
            <a:miter lim="800000"/>
            <a:headEnd type="none" w="sm" len="sm"/>
            <a:tailEnd type="none" w="sm" len="sm"/>
          </a:ln>
        </p:spPr>
      </p:cxnSp>
      <p:sp>
        <p:nvSpPr>
          <p:cNvPr id="12" name="Google Shape;12;p1"/>
          <p:cNvSpPr/>
          <p:nvPr userDrawn="1"/>
        </p:nvSpPr>
        <p:spPr>
          <a:xfrm>
            <a:off x="-11575" y="6471189"/>
            <a:ext cx="439838" cy="229026"/>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
          <p:cNvSpPr/>
          <p:nvPr userDrawn="1"/>
        </p:nvSpPr>
        <p:spPr>
          <a:xfrm>
            <a:off x="293969" y="373039"/>
            <a:ext cx="1122744" cy="133945"/>
          </a:xfrm>
          <a:prstGeom prst="rect">
            <a:avLst/>
          </a:prstGeom>
          <a:solidFill>
            <a:srgbClr val="06D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Google Shape;14;p1" title="Build Change Horizontal Lock Up.png"/>
          <p:cNvPicPr preferRelativeResize="0"/>
          <p:nvPr userDrawn="1"/>
        </p:nvPicPr>
        <p:blipFill>
          <a:blip r:embed="rId16">
            <a:alphaModFix/>
          </a:blip>
          <a:stretch>
            <a:fillRect/>
          </a:stretch>
        </p:blipFill>
        <p:spPr>
          <a:xfrm>
            <a:off x="10827926" y="6443170"/>
            <a:ext cx="1122749" cy="2850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EEE7C6B0-8E7E-8ADD-D2BB-EE72228B2498}"/>
              </a:ext>
            </a:extLst>
          </p:cNvPr>
          <p:cNvPicPr>
            <a:picLocks noChangeAspect="1"/>
          </p:cNvPicPr>
          <p:nvPr/>
        </p:nvPicPr>
        <p:blipFill>
          <a:blip r:embed="rId2"/>
          <a:srcRect b="18445"/>
          <a:stretch/>
        </p:blipFill>
        <p:spPr>
          <a:xfrm>
            <a:off x="2026920" y="0"/>
            <a:ext cx="8408992" cy="6858000"/>
          </a:xfrm>
          <a:prstGeom prst="rect">
            <a:avLst/>
          </a:prstGeom>
        </p:spPr>
      </p:pic>
      <p:sp>
        <p:nvSpPr>
          <p:cNvPr id="2" name="Rectángulo 1">
            <a:extLst>
              <a:ext uri="{FF2B5EF4-FFF2-40B4-BE49-F238E27FC236}">
                <a16:creationId xmlns:a16="http://schemas.microsoft.com/office/drawing/2014/main" id="{867CFD47-5185-3E9B-A7B2-39AB4859A8BA}"/>
              </a:ext>
            </a:extLst>
          </p:cNvPr>
          <p:cNvSpPr/>
          <p:nvPr/>
        </p:nvSpPr>
        <p:spPr>
          <a:xfrm>
            <a:off x="0" y="0"/>
            <a:ext cx="2026920" cy="6858000"/>
          </a:xfrm>
          <a:prstGeom prst="rect">
            <a:avLst/>
          </a:prstGeom>
          <a:solidFill>
            <a:srgbClr val="2933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a:extLst>
              <a:ext uri="{FF2B5EF4-FFF2-40B4-BE49-F238E27FC236}">
                <a16:creationId xmlns:a16="http://schemas.microsoft.com/office/drawing/2014/main" id="{66677459-8C9F-7F16-B7D1-8F1A0122BD39}"/>
              </a:ext>
            </a:extLst>
          </p:cNvPr>
          <p:cNvSpPr/>
          <p:nvPr/>
        </p:nvSpPr>
        <p:spPr>
          <a:xfrm>
            <a:off x="10283512" y="0"/>
            <a:ext cx="1908488" cy="6858000"/>
          </a:xfrm>
          <a:prstGeom prst="rect">
            <a:avLst/>
          </a:prstGeom>
          <a:solidFill>
            <a:srgbClr val="2933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5131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CLIMATE MITIGATION</a:t>
            </a:r>
            <a:endParaRPr b="1">
              <a:solidFill>
                <a:srgbClr val="0C00C3"/>
              </a:solidFill>
              <a:latin typeface="Montserrat"/>
              <a:ea typeface="Montserrat"/>
              <a:cs typeface="Montserrat"/>
              <a:sym typeface="Montserrat"/>
            </a:endParaRPr>
          </a:p>
        </p:txBody>
      </p:sp>
      <p:sp>
        <p:nvSpPr>
          <p:cNvPr id="177" name="Google Shape;177;p24"/>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10</a:t>
            </a:fld>
            <a:endParaRPr/>
          </a:p>
        </p:txBody>
      </p:sp>
      <p:pic>
        <p:nvPicPr>
          <p:cNvPr id="178" name="Google Shape;178;p24"/>
          <p:cNvPicPr preferRelativeResize="0"/>
          <p:nvPr/>
        </p:nvPicPr>
        <p:blipFill>
          <a:blip r:embed="rId3">
            <a:alphaModFix/>
          </a:blip>
          <a:stretch>
            <a:fillRect/>
          </a:stretch>
        </p:blipFill>
        <p:spPr>
          <a:xfrm>
            <a:off x="6210400" y="1305800"/>
            <a:ext cx="5654398" cy="4997950"/>
          </a:xfrm>
          <a:prstGeom prst="rect">
            <a:avLst/>
          </a:prstGeom>
          <a:noFill/>
          <a:ln>
            <a:noFill/>
          </a:ln>
        </p:spPr>
      </p:pic>
      <p:sp>
        <p:nvSpPr>
          <p:cNvPr id="179" name="Google Shape;179;p24"/>
          <p:cNvSpPr txBox="1"/>
          <p:nvPr/>
        </p:nvSpPr>
        <p:spPr>
          <a:xfrm>
            <a:off x="540475" y="2065125"/>
            <a:ext cx="5654400" cy="358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CO" sz="3000">
                <a:solidFill>
                  <a:srgbClr val="0C00C3"/>
                </a:solidFill>
                <a:latin typeface="Noto Sans SemiBold"/>
                <a:ea typeface="Noto Sans SemiBold"/>
                <a:cs typeface="Noto Sans SemiBold"/>
                <a:sym typeface="Noto Sans SemiBold"/>
              </a:rPr>
              <a:t>Each home improved saves </a:t>
            </a:r>
            <a:r>
              <a:rPr lang="es-CO" sz="3000" b="1">
                <a:solidFill>
                  <a:srgbClr val="E52780"/>
                </a:solidFill>
                <a:latin typeface="Noto Sans"/>
                <a:ea typeface="Noto Sans"/>
                <a:cs typeface="Noto Sans"/>
                <a:sym typeface="Noto Sans"/>
              </a:rPr>
              <a:t>over two-thirds</a:t>
            </a:r>
            <a:r>
              <a:rPr lang="es-CO" sz="3000">
                <a:solidFill>
                  <a:srgbClr val="0C00C3"/>
                </a:solidFill>
                <a:latin typeface="Noto Sans SemiBold"/>
                <a:ea typeface="Noto Sans SemiBold"/>
                <a:cs typeface="Noto Sans SemiBold"/>
                <a:sym typeface="Noto Sans SemiBold"/>
              </a:rPr>
              <a:t> of the embodied carbon generated by an equivalent new house.</a:t>
            </a: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2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2600">
              <a:solidFill>
                <a:srgbClr val="0C00C3"/>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CLIMATE MITIGATION</a:t>
            </a:r>
            <a:endParaRPr b="1">
              <a:solidFill>
                <a:srgbClr val="0C00C3"/>
              </a:solidFill>
              <a:latin typeface="Montserrat"/>
              <a:ea typeface="Montserrat"/>
              <a:cs typeface="Montserrat"/>
              <a:sym typeface="Montserrat"/>
            </a:endParaRPr>
          </a:p>
        </p:txBody>
      </p:sp>
      <p:sp>
        <p:nvSpPr>
          <p:cNvPr id="185" name="Google Shape;185;p25"/>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11</a:t>
            </a:fld>
            <a:endParaRPr/>
          </a:p>
        </p:txBody>
      </p:sp>
      <p:sp>
        <p:nvSpPr>
          <p:cNvPr id="186" name="Google Shape;186;p25"/>
          <p:cNvSpPr txBox="1"/>
          <p:nvPr/>
        </p:nvSpPr>
        <p:spPr>
          <a:xfrm>
            <a:off x="540475" y="3068250"/>
            <a:ext cx="6186300" cy="1635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CO" sz="3000">
                <a:solidFill>
                  <a:srgbClr val="0C00C3"/>
                </a:solidFill>
                <a:latin typeface="Noto Sans SemiBold"/>
                <a:ea typeface="Noto Sans SemiBold"/>
                <a:cs typeface="Noto Sans SemiBold"/>
                <a:sym typeface="Noto Sans SemiBold"/>
              </a:rPr>
              <a:t>It is more carbon-efficient to improve an existing house </a:t>
            </a:r>
            <a:r>
              <a:rPr lang="es-CO" sz="3000">
                <a:solidFill>
                  <a:srgbClr val="E52780"/>
                </a:solidFill>
                <a:latin typeface="Noto Sans SemiBold"/>
                <a:ea typeface="Noto Sans SemiBold"/>
                <a:cs typeface="Noto Sans SemiBold"/>
                <a:sym typeface="Noto Sans SemiBold"/>
              </a:rPr>
              <a:t>before</a:t>
            </a:r>
            <a:r>
              <a:rPr lang="es-CO" sz="3000">
                <a:solidFill>
                  <a:srgbClr val="0C00C3"/>
                </a:solidFill>
                <a:latin typeface="Noto Sans SemiBold"/>
                <a:ea typeface="Noto Sans SemiBold"/>
                <a:cs typeface="Noto Sans SemiBold"/>
                <a:sym typeface="Noto Sans SemiBold"/>
              </a:rPr>
              <a:t> a disaster than after.</a:t>
            </a: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0"/>
              </a:spcBef>
              <a:spcAft>
                <a:spcPts val="0"/>
              </a:spcAft>
              <a:buNone/>
            </a:pP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3000">
              <a:solidFill>
                <a:srgbClr val="0C00C3"/>
              </a:solidFill>
              <a:latin typeface="Noto Sans SemiBold"/>
              <a:ea typeface="Noto Sans SemiBold"/>
              <a:cs typeface="Noto Sans SemiBold"/>
              <a:sym typeface="Noto Sans SemiBold"/>
            </a:endParaRPr>
          </a:p>
          <a:p>
            <a:pPr marL="0" lvl="0" indent="0" algn="l" rtl="0">
              <a:lnSpc>
                <a:spcPct val="115000"/>
              </a:lnSpc>
              <a:spcBef>
                <a:spcPts val="1000"/>
              </a:spcBef>
              <a:spcAft>
                <a:spcPts val="0"/>
              </a:spcAft>
              <a:buNone/>
            </a:pPr>
            <a:endParaRPr sz="2600">
              <a:solidFill>
                <a:srgbClr val="0C00C3"/>
              </a:solidFill>
              <a:latin typeface="Montserrat SemiBold"/>
              <a:ea typeface="Montserrat SemiBold"/>
              <a:cs typeface="Montserrat SemiBold"/>
              <a:sym typeface="Montserrat SemiBold"/>
            </a:endParaRPr>
          </a:p>
        </p:txBody>
      </p:sp>
      <p:sp>
        <p:nvSpPr>
          <p:cNvPr id="187" name="Google Shape;187;p25"/>
          <p:cNvSpPr/>
          <p:nvPr/>
        </p:nvSpPr>
        <p:spPr>
          <a:xfrm>
            <a:off x="7101375" y="2316600"/>
            <a:ext cx="4111200" cy="3407400"/>
          </a:xfrm>
          <a:prstGeom prst="roundRect">
            <a:avLst>
              <a:gd name="adj" fmla="val 16667"/>
            </a:avLst>
          </a:prstGeom>
          <a:solidFill>
            <a:srgbClr val="36E3A4"/>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CO" sz="2600">
                <a:solidFill>
                  <a:srgbClr val="0101BB"/>
                </a:solidFill>
                <a:latin typeface="Noto Sans"/>
                <a:ea typeface="Noto Sans"/>
                <a:cs typeface="Noto Sans"/>
                <a:sym typeface="Noto Sans"/>
              </a:rPr>
              <a:t>Emissions savings for a preventative upgrade are </a:t>
            </a:r>
            <a:endParaRPr sz="2600">
              <a:solidFill>
                <a:srgbClr val="0101BB"/>
              </a:solidFill>
              <a:latin typeface="Noto Sans"/>
              <a:ea typeface="Noto Sans"/>
              <a:cs typeface="Noto Sans"/>
              <a:sym typeface="Noto Sans"/>
            </a:endParaRPr>
          </a:p>
          <a:p>
            <a:pPr marL="0" marR="0" lvl="0" indent="0" algn="ctr" rtl="0">
              <a:lnSpc>
                <a:spcPct val="100000"/>
              </a:lnSpc>
              <a:spcBef>
                <a:spcPts val="2000"/>
              </a:spcBef>
              <a:spcAft>
                <a:spcPts val="0"/>
              </a:spcAft>
              <a:buNone/>
            </a:pPr>
            <a:r>
              <a:rPr lang="es-CO" sz="3000" b="1">
                <a:solidFill>
                  <a:srgbClr val="0101BB"/>
                </a:solidFill>
                <a:latin typeface="Noto Sans"/>
                <a:ea typeface="Noto Sans"/>
                <a:cs typeface="Noto Sans"/>
                <a:sym typeface="Noto Sans"/>
              </a:rPr>
              <a:t>61% higher </a:t>
            </a:r>
            <a:endParaRPr sz="3000" b="1">
              <a:solidFill>
                <a:srgbClr val="0101BB"/>
              </a:solidFill>
              <a:latin typeface="Noto Sans"/>
              <a:ea typeface="Noto Sans"/>
              <a:cs typeface="Noto Sans"/>
              <a:sym typeface="Noto Sans"/>
            </a:endParaRPr>
          </a:p>
          <a:p>
            <a:pPr marL="0" marR="0" lvl="0" indent="0" algn="ctr" rtl="0">
              <a:lnSpc>
                <a:spcPct val="100000"/>
              </a:lnSpc>
              <a:spcBef>
                <a:spcPts val="2000"/>
              </a:spcBef>
              <a:spcAft>
                <a:spcPts val="2000"/>
              </a:spcAft>
              <a:buNone/>
            </a:pPr>
            <a:r>
              <a:rPr lang="es-CO" sz="2600">
                <a:solidFill>
                  <a:srgbClr val="0101BB"/>
                </a:solidFill>
                <a:latin typeface="Noto Sans"/>
                <a:ea typeface="Noto Sans"/>
                <a:cs typeface="Noto Sans"/>
                <a:sym typeface="Noto Sans"/>
              </a:rPr>
              <a:t>than a post-disaster upgrade</a:t>
            </a:r>
            <a:endParaRPr sz="2600">
              <a:solidFill>
                <a:srgbClr val="0101BB"/>
              </a:solidFill>
              <a:latin typeface="Noto Sans"/>
              <a:ea typeface="Noto Sans"/>
              <a:cs typeface="Noto Sans"/>
              <a:sym typeface="Noto Sans"/>
            </a:endParaRPr>
          </a:p>
        </p:txBody>
      </p:sp>
      <p:pic>
        <p:nvPicPr>
          <p:cNvPr id="188" name="Google Shape;188;p25"/>
          <p:cNvPicPr preferRelativeResize="0"/>
          <p:nvPr/>
        </p:nvPicPr>
        <p:blipFill>
          <a:blip r:embed="rId3">
            <a:alphaModFix/>
          </a:blip>
          <a:stretch>
            <a:fillRect/>
          </a:stretch>
        </p:blipFill>
        <p:spPr>
          <a:xfrm>
            <a:off x="10734450" y="705162"/>
            <a:ext cx="1172775" cy="1172775"/>
          </a:xfrm>
          <a:prstGeom prst="rect">
            <a:avLst/>
          </a:prstGeom>
          <a:noFill/>
          <a:ln>
            <a:noFill/>
          </a:ln>
        </p:spPr>
      </p:pic>
      <p:sp>
        <p:nvSpPr>
          <p:cNvPr id="189" name="Google Shape;189;p25"/>
          <p:cNvSpPr txBox="1"/>
          <p:nvPr/>
        </p:nvSpPr>
        <p:spPr>
          <a:xfrm>
            <a:off x="8265775" y="751313"/>
            <a:ext cx="2425800" cy="67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CO">
                <a:solidFill>
                  <a:srgbClr val="042B25"/>
                </a:solidFill>
                <a:latin typeface="Noto Sans"/>
                <a:ea typeface="Noto Sans"/>
                <a:cs typeface="Noto Sans"/>
                <a:sym typeface="Noto Sans"/>
              </a:rPr>
              <a:t>Download the full report </a:t>
            </a:r>
            <a:r>
              <a:rPr lang="es-CO" i="1">
                <a:solidFill>
                  <a:srgbClr val="042B25"/>
                </a:solidFill>
                <a:latin typeface="Noto Sans"/>
                <a:ea typeface="Noto Sans"/>
                <a:cs typeface="Noto Sans"/>
                <a:sym typeface="Noto Sans"/>
              </a:rPr>
              <a:t>Saving Embodied Carbon through Strengthening Existing Housing</a:t>
            </a:r>
            <a:r>
              <a:rPr lang="es-CO">
                <a:solidFill>
                  <a:srgbClr val="042B25"/>
                </a:solidFill>
                <a:latin typeface="Noto Sans"/>
                <a:ea typeface="Noto Sans"/>
                <a:cs typeface="Noto Sans"/>
                <a:sym typeface="Noto Sans"/>
              </a:rPr>
              <a:t> here!</a:t>
            </a:r>
            <a:endParaRPr>
              <a:solidFill>
                <a:srgbClr val="042B25"/>
              </a:solidFill>
              <a:latin typeface="Noto Sans"/>
              <a:ea typeface="Noto Sans"/>
              <a:cs typeface="Noto Sans"/>
              <a:sym typeface="Noto Sans"/>
            </a:endParaRPr>
          </a:p>
        </p:txBody>
      </p:sp>
      <p:sp>
        <p:nvSpPr>
          <p:cNvPr id="3" name="TextBox 2">
            <a:extLst>
              <a:ext uri="{FF2B5EF4-FFF2-40B4-BE49-F238E27FC236}">
                <a16:creationId xmlns:a16="http://schemas.microsoft.com/office/drawing/2014/main" id="{4485386B-96DF-2B0E-98E1-DF9AEFB65916}"/>
              </a:ext>
            </a:extLst>
          </p:cNvPr>
          <p:cNvSpPr txBox="1"/>
          <p:nvPr/>
        </p:nvSpPr>
        <p:spPr>
          <a:xfrm>
            <a:off x="3039128" y="3275112"/>
            <a:ext cx="6103306" cy="307777"/>
          </a:xfrm>
          <a:prstGeom prst="rect">
            <a:avLst/>
          </a:prstGeom>
          <a:noFill/>
        </p:spPr>
        <p:txBody>
          <a:bodyPr wrap="square">
            <a:spAutoFit/>
          </a:bodyPr>
          <a:lstStyle/>
          <a:p>
            <a:r>
              <a:rPr lang="es-US" b="0">
                <a:effectLst/>
              </a:rPr>
              <a:t> </a:t>
            </a:r>
            <a:endParaRPr lang="es-US"/>
          </a:p>
        </p:txBody>
      </p:sp>
      <p:sp>
        <p:nvSpPr>
          <p:cNvPr id="5" name="TextBox 4">
            <a:extLst>
              <a:ext uri="{FF2B5EF4-FFF2-40B4-BE49-F238E27FC236}">
                <a16:creationId xmlns:a16="http://schemas.microsoft.com/office/drawing/2014/main" id="{50CF59C0-B3C7-6D6D-C999-AB8667D2E1A3}"/>
              </a:ext>
            </a:extLst>
          </p:cNvPr>
          <p:cNvSpPr txBox="1"/>
          <p:nvPr/>
        </p:nvSpPr>
        <p:spPr>
          <a:xfrm>
            <a:off x="3039128" y="3275112"/>
            <a:ext cx="6103306" cy="307777"/>
          </a:xfrm>
          <a:prstGeom prst="rect">
            <a:avLst/>
          </a:prstGeom>
          <a:noFill/>
        </p:spPr>
        <p:txBody>
          <a:bodyPr wrap="square">
            <a:spAutoFit/>
          </a:bodyPr>
          <a:lstStyle/>
          <a:p>
            <a:r>
              <a:rPr lang="es-US" b="0">
                <a:effectLst/>
              </a:rPr>
              <a:t> </a:t>
            </a:r>
            <a:endParaRPr lang="es-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80159" y="2686137"/>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6383A8"/>
              </a:buClr>
              <a:buSzPct val="312500"/>
              <a:buFont typeface="Calibri"/>
              <a:buNone/>
            </a:pPr>
            <a:r>
              <a:rPr lang="en-US">
                <a:solidFill>
                  <a:srgbClr val="6383A8"/>
                </a:solidFill>
              </a:rPr>
              <a:t>The Cost of Improving </a:t>
            </a:r>
            <a:br>
              <a:rPr lang="en-US">
                <a:solidFill>
                  <a:srgbClr val="6383A8"/>
                </a:solidFill>
              </a:rPr>
            </a:br>
            <a:r>
              <a:rPr lang="en-US">
                <a:solidFill>
                  <a:srgbClr val="6383A8"/>
                </a:solidFill>
              </a:rPr>
              <a:t>Existing Housing</a:t>
            </a:r>
            <a:br>
              <a:rPr lang="en-US">
                <a:solidFill>
                  <a:srgbClr val="6383A8"/>
                </a:solidFill>
              </a:rPr>
            </a:br>
            <a:r>
              <a:rPr lang="en-US" sz="3600" i="1">
                <a:solidFill>
                  <a:srgbClr val="6383A8"/>
                </a:solidFill>
              </a:rPr>
              <a:t>Recommendations for Investments in Housing Resilience from an Analysis of Global Project Data</a:t>
            </a:r>
            <a:endParaRPr sz="3600" i="1">
              <a:solidFill>
                <a:srgbClr val="6383A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2"/>
          <p:cNvPicPr preferRelativeResize="0"/>
          <p:nvPr/>
        </p:nvPicPr>
        <p:blipFill rotWithShape="1">
          <a:blip r:embed="rId3">
            <a:alphaModFix/>
          </a:blip>
          <a:srcRect/>
          <a:stretch/>
        </p:blipFill>
        <p:spPr>
          <a:xfrm>
            <a:off x="4251619" y="1662847"/>
            <a:ext cx="6042043" cy="3720269"/>
          </a:xfrm>
          <a:prstGeom prst="rect">
            <a:avLst/>
          </a:prstGeom>
          <a:noFill/>
          <a:ln>
            <a:noFill/>
          </a:ln>
        </p:spPr>
      </p:pic>
      <p:sp>
        <p:nvSpPr>
          <p:cNvPr id="83" name="Google Shape;83;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383A8"/>
              </a:buClr>
              <a:buSzPts val="4400"/>
              <a:buFont typeface="Calibri"/>
              <a:buNone/>
            </a:pPr>
            <a:r>
              <a:rPr lang="en-US">
                <a:solidFill>
                  <a:srgbClr val="6383A8"/>
                </a:solidFill>
              </a:rPr>
              <a:t>Dataset</a:t>
            </a:r>
            <a:endParaRPr/>
          </a:p>
        </p:txBody>
      </p:sp>
      <p:graphicFrame>
        <p:nvGraphicFramePr>
          <p:cNvPr id="84" name="Google Shape;84;p2"/>
          <p:cNvGraphicFramePr/>
          <p:nvPr/>
        </p:nvGraphicFramePr>
        <p:xfrm>
          <a:off x="838200" y="2080219"/>
          <a:ext cx="4064850" cy="2838575"/>
        </p:xfrm>
        <a:graphic>
          <a:graphicData uri="http://schemas.openxmlformats.org/drawingml/2006/table">
            <a:tbl>
              <a:tblPr>
                <a:noFill/>
              </a:tblPr>
              <a:tblGrid>
                <a:gridCol w="1279425">
                  <a:extLst>
                    <a:ext uri="{9D8B030D-6E8A-4147-A177-3AD203B41FA5}">
                      <a16:colId xmlns:a16="http://schemas.microsoft.com/office/drawing/2014/main" val="20000"/>
                    </a:ext>
                  </a:extLst>
                </a:gridCol>
                <a:gridCol w="1506000">
                  <a:extLst>
                    <a:ext uri="{9D8B030D-6E8A-4147-A177-3AD203B41FA5}">
                      <a16:colId xmlns:a16="http://schemas.microsoft.com/office/drawing/2014/main" val="20001"/>
                    </a:ext>
                  </a:extLst>
                </a:gridCol>
                <a:gridCol w="1279425">
                  <a:extLst>
                    <a:ext uri="{9D8B030D-6E8A-4147-A177-3AD203B41FA5}">
                      <a16:colId xmlns:a16="http://schemas.microsoft.com/office/drawing/2014/main" val="20002"/>
                    </a:ext>
                  </a:extLst>
                </a:gridCol>
              </a:tblGrid>
              <a:tr h="894350">
                <a:tc>
                  <a:txBody>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LOCATION</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NO. OF SAMPLE  DESIGNS REPRESENTED</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NO. OF DESIGN GROUPS</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0"/>
                  </a:ext>
                </a:extLst>
              </a:tr>
              <a:tr h="311075">
                <a:tc>
                  <a:txBody>
                    <a:bodyPr/>
                    <a:lstStyle/>
                    <a:p>
                      <a:pPr marL="0" marR="0" lvl="0" indent="0" algn="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ASIA</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321</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18</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1"/>
                  </a:ext>
                </a:extLst>
              </a:tr>
              <a:tr h="311075">
                <a:tc>
                  <a:txBody>
                    <a:bodyPr/>
                    <a:lstStyle/>
                    <a:p>
                      <a:pPr marL="0" marR="0" lvl="0" indent="0" algn="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CARIBBEAN</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940</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11</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2"/>
                  </a:ext>
                </a:extLst>
              </a:tr>
              <a:tr h="505500">
                <a:tc>
                  <a:txBody>
                    <a:bodyPr/>
                    <a:lstStyle/>
                    <a:p>
                      <a:pPr marL="0" marR="0" lvl="0" indent="0" algn="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LATIN AMERICA</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202</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25</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3"/>
                  </a:ext>
                </a:extLst>
              </a:tr>
              <a:tr h="505500">
                <a:tc>
                  <a:txBody>
                    <a:bodyPr/>
                    <a:lstStyle/>
                    <a:p>
                      <a:pPr marL="0" marR="0" lvl="0" indent="0" algn="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PACIFIC ISLANDS</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21</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Roboto"/>
                          <a:ea typeface="Roboto"/>
                          <a:cs typeface="Roboto"/>
                          <a:sym typeface="Roboto"/>
                        </a:rPr>
                        <a:t>21</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4"/>
                  </a:ext>
                </a:extLst>
              </a:tr>
              <a:tr h="311075">
                <a:tc>
                  <a:txBody>
                    <a:bodyPr/>
                    <a:lstStyle/>
                    <a:p>
                      <a:pPr marL="0" marR="0" lvl="0" indent="0" algn="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TOTAL</a:t>
                      </a:r>
                      <a:endParaRPr sz="1400" u="none" strike="noStrike" cap="none"/>
                    </a:p>
                  </a:txBody>
                  <a:tcPr marL="45725" marR="45725" marT="45725" marB="457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1,484</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Roboto"/>
                          <a:ea typeface="Roboto"/>
                          <a:cs typeface="Roboto"/>
                          <a:sym typeface="Roboto"/>
                        </a:rPr>
                        <a:t>75</a:t>
                      </a:r>
                      <a:endParaRPr sz="1400" u="none" strike="noStrike" cap="none"/>
                    </a:p>
                  </a:txBody>
                  <a:tcPr marL="45725" marR="45725" marT="45725" marB="457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5" name="Google Shape;85;p2"/>
          <p:cNvSpPr txBox="1"/>
          <p:nvPr/>
        </p:nvSpPr>
        <p:spPr>
          <a:xfrm>
            <a:off x="838199" y="1882474"/>
            <a:ext cx="60933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TABLE 1</a:t>
            </a:r>
            <a:r>
              <a:rPr lang="en-US" sz="1400" b="0" i="1" u="none" strike="noStrike" cap="none">
                <a:solidFill>
                  <a:srgbClr val="000000"/>
                </a:solidFill>
                <a:latin typeface="Calibri"/>
                <a:ea typeface="Calibri"/>
                <a:cs typeface="Calibri"/>
                <a:sym typeface="Calibri"/>
              </a:rPr>
              <a:t>  Dataset by Region</a:t>
            </a:r>
            <a:endParaRPr sz="1400" b="0" i="0" u="none" strike="noStrike" cap="none">
              <a:solidFill>
                <a:srgbClr val="000000"/>
              </a:solidFill>
              <a:latin typeface="Arial"/>
              <a:ea typeface="Arial"/>
              <a:cs typeface="Arial"/>
              <a:sym typeface="Arial"/>
            </a:endParaRPr>
          </a:p>
        </p:txBody>
      </p:sp>
      <p:sp>
        <p:nvSpPr>
          <p:cNvPr id="86" name="Google Shape;86;p2"/>
          <p:cNvSpPr txBox="1"/>
          <p:nvPr/>
        </p:nvSpPr>
        <p:spPr>
          <a:xfrm>
            <a:off x="5521872" y="5383116"/>
            <a:ext cx="60933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FIGURE 1</a:t>
            </a:r>
            <a:r>
              <a:rPr lang="en-US" sz="1400" b="0" i="1" u="none" strike="noStrike" cap="none">
                <a:solidFill>
                  <a:srgbClr val="C41F6D"/>
                </a:solidFill>
                <a:latin typeface="Calibri"/>
                <a:ea typeface="Calibri"/>
                <a:cs typeface="Calibri"/>
                <a:sym typeface="Calibri"/>
              </a:rPr>
              <a:t> </a:t>
            </a:r>
            <a:r>
              <a:rPr lang="en-US" sz="1400" b="0" i="1" u="none" strike="noStrike" cap="none">
                <a:solidFill>
                  <a:srgbClr val="000000"/>
                </a:solidFill>
                <a:latin typeface="Calibri"/>
                <a:ea typeface="Calibri"/>
                <a:cs typeface="Calibri"/>
                <a:sym typeface="Calibri"/>
              </a:rPr>
              <a:t> Number of Design Groups by Region</a:t>
            </a:r>
            <a:endParaRPr sz="1400" b="0" i="0" u="none" strike="noStrike" cap="none">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67D59CCB-FE9C-49F9-C85E-FD2F49AF05B1}"/>
              </a:ext>
            </a:extLst>
          </p:cNvPr>
          <p:cNvSpPr txBox="1"/>
          <p:nvPr/>
        </p:nvSpPr>
        <p:spPr>
          <a:xfrm>
            <a:off x="52795" y="6403360"/>
            <a:ext cx="655320" cy="307777"/>
          </a:xfrm>
          <a:prstGeom prst="rect">
            <a:avLst/>
          </a:prstGeom>
          <a:noFill/>
        </p:spPr>
        <p:txBody>
          <a:bodyPr wrap="square">
            <a:spAutoFit/>
          </a:bodyPr>
          <a:lstStyle/>
          <a:p>
            <a:fld id="{00000000-1234-1234-1234-123412341234}" type="slidenum">
              <a:rPr lang="es-CO" smtClean="0">
                <a:solidFill>
                  <a:schemeClr val="bg1"/>
                </a:solidFill>
              </a:rPr>
              <a:pPr/>
              <a:t>13</a:t>
            </a:fld>
            <a:endParaRPr lang="es-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noFill/>
          <a:ln>
            <a:noFill/>
          </a:ln>
        </p:spPr>
        <p:txBody>
          <a:bodyPr spcFirstLastPara="1" wrap="square" lIns="91425" tIns="45700" rIns="91425" bIns="45700" anchor="ctr" anchorCtr="0">
            <a:normAutofit/>
          </a:bodyPr>
          <a:lstStyle/>
          <a:p>
            <a:pPr lvl="0"/>
            <a:r>
              <a:rPr lang="en-US"/>
              <a:t>Cost Categories</a:t>
            </a:r>
          </a:p>
        </p:txBody>
      </p:sp>
      <p:pic>
        <p:nvPicPr>
          <p:cNvPr id="92" name="Google Shape;92;p3"/>
          <p:cNvPicPr preferRelativeResize="0"/>
          <p:nvPr/>
        </p:nvPicPr>
        <p:blipFill rotWithShape="1">
          <a:blip r:embed="rId3">
            <a:alphaModFix/>
          </a:blip>
          <a:srcRect/>
          <a:stretch/>
        </p:blipFill>
        <p:spPr>
          <a:xfrm>
            <a:off x="419077" y="1893498"/>
            <a:ext cx="1862701" cy="2189491"/>
          </a:xfrm>
          <a:prstGeom prst="rect">
            <a:avLst/>
          </a:prstGeom>
          <a:noFill/>
          <a:ln>
            <a:noFill/>
          </a:ln>
        </p:spPr>
      </p:pic>
      <p:pic>
        <p:nvPicPr>
          <p:cNvPr id="93" name="Google Shape;93;p3"/>
          <p:cNvPicPr preferRelativeResize="0"/>
          <p:nvPr/>
        </p:nvPicPr>
        <p:blipFill rotWithShape="1">
          <a:blip r:embed="rId4">
            <a:alphaModFix/>
          </a:blip>
          <a:srcRect/>
          <a:stretch/>
        </p:blipFill>
        <p:spPr>
          <a:xfrm>
            <a:off x="2813665" y="1732542"/>
            <a:ext cx="2143876" cy="2189491"/>
          </a:xfrm>
          <a:prstGeom prst="rect">
            <a:avLst/>
          </a:prstGeom>
          <a:noFill/>
          <a:ln>
            <a:noFill/>
          </a:ln>
        </p:spPr>
      </p:pic>
      <p:pic>
        <p:nvPicPr>
          <p:cNvPr id="94" name="Google Shape;94;p3"/>
          <p:cNvPicPr preferRelativeResize="0"/>
          <p:nvPr/>
        </p:nvPicPr>
        <p:blipFill rotWithShape="1">
          <a:blip r:embed="rId5">
            <a:alphaModFix/>
          </a:blip>
          <a:srcRect/>
          <a:stretch/>
        </p:blipFill>
        <p:spPr>
          <a:xfrm>
            <a:off x="8210754" y="1993078"/>
            <a:ext cx="1895970" cy="2097669"/>
          </a:xfrm>
          <a:prstGeom prst="rect">
            <a:avLst/>
          </a:prstGeom>
          <a:noFill/>
          <a:ln>
            <a:noFill/>
          </a:ln>
        </p:spPr>
      </p:pic>
      <p:pic>
        <p:nvPicPr>
          <p:cNvPr id="95" name="Google Shape;95;p3"/>
          <p:cNvPicPr preferRelativeResize="0"/>
          <p:nvPr/>
        </p:nvPicPr>
        <p:blipFill rotWithShape="1">
          <a:blip r:embed="rId6">
            <a:alphaModFix/>
          </a:blip>
          <a:srcRect/>
          <a:stretch/>
        </p:blipFill>
        <p:spPr>
          <a:xfrm>
            <a:off x="5019598" y="1764074"/>
            <a:ext cx="2911929" cy="2669269"/>
          </a:xfrm>
          <a:prstGeom prst="rect">
            <a:avLst/>
          </a:prstGeom>
          <a:noFill/>
          <a:ln>
            <a:noFill/>
          </a:ln>
        </p:spPr>
      </p:pic>
      <p:sp>
        <p:nvSpPr>
          <p:cNvPr id="96" name="Google Shape;96;p3"/>
          <p:cNvSpPr txBox="1"/>
          <p:nvPr/>
        </p:nvSpPr>
        <p:spPr>
          <a:xfrm>
            <a:off x="5310266" y="4161819"/>
            <a:ext cx="2533492"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6383A8"/>
                </a:solidFill>
                <a:latin typeface="Arial"/>
                <a:ea typeface="Arial"/>
                <a:cs typeface="Arial"/>
                <a:sym typeface="Arial"/>
              </a:rPr>
              <a:t>Disaster mitigation measures</a:t>
            </a:r>
            <a:endParaRPr/>
          </a:p>
          <a:p>
            <a:pPr marL="0" marR="0" lvl="0" indent="0" algn="ctr" rtl="0">
              <a:lnSpc>
                <a:spcPct val="100000"/>
              </a:lnSpc>
              <a:spcBef>
                <a:spcPts val="0"/>
              </a:spcBef>
              <a:spcAft>
                <a:spcPts val="0"/>
              </a:spcAft>
              <a:buNone/>
            </a:pPr>
            <a:endParaRPr sz="2800" b="1" i="0" u="none" strike="noStrike" cap="none">
              <a:solidFill>
                <a:srgbClr val="4C83AD"/>
              </a:solidFill>
              <a:latin typeface="Arial"/>
              <a:ea typeface="Arial"/>
              <a:cs typeface="Arial"/>
              <a:sym typeface="Arial"/>
            </a:endParaRPr>
          </a:p>
        </p:txBody>
      </p:sp>
      <p:sp>
        <p:nvSpPr>
          <p:cNvPr id="97" name="Google Shape;97;p3"/>
          <p:cNvSpPr txBox="1"/>
          <p:nvPr/>
        </p:nvSpPr>
        <p:spPr>
          <a:xfrm>
            <a:off x="330022" y="4169577"/>
            <a:ext cx="2278886"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2B313B"/>
                </a:solidFill>
                <a:latin typeface="Arial"/>
                <a:ea typeface="Arial"/>
                <a:cs typeface="Arial"/>
                <a:sym typeface="Arial"/>
              </a:rPr>
              <a:t>Structural condition repairs</a:t>
            </a:r>
            <a:endParaRPr sz="2800" b="0" i="0" u="none" strike="noStrike" cap="none">
              <a:solidFill>
                <a:srgbClr val="2B313B"/>
              </a:solidFill>
              <a:latin typeface="Arial"/>
              <a:ea typeface="Arial"/>
              <a:cs typeface="Arial"/>
              <a:sym typeface="Arial"/>
            </a:endParaRPr>
          </a:p>
        </p:txBody>
      </p:sp>
      <p:sp>
        <p:nvSpPr>
          <p:cNvPr id="98" name="Google Shape;98;p3"/>
          <p:cNvSpPr txBox="1"/>
          <p:nvPr/>
        </p:nvSpPr>
        <p:spPr>
          <a:xfrm>
            <a:off x="2696677" y="4220747"/>
            <a:ext cx="272443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41F6D"/>
                </a:solidFill>
                <a:latin typeface="Arial"/>
                <a:ea typeface="Arial"/>
                <a:cs typeface="Arial"/>
                <a:sym typeface="Arial"/>
              </a:rPr>
              <a:t>Habitability improvements</a:t>
            </a:r>
            <a:endParaRPr/>
          </a:p>
          <a:p>
            <a:pPr marL="0" marR="0" lvl="0" indent="0" algn="ctr" rtl="0">
              <a:lnSpc>
                <a:spcPct val="100000"/>
              </a:lnSpc>
              <a:spcBef>
                <a:spcPts val="0"/>
              </a:spcBef>
              <a:spcAft>
                <a:spcPts val="0"/>
              </a:spcAft>
              <a:buNone/>
            </a:pPr>
            <a:endParaRPr sz="2800" b="1" i="0" u="none" strike="noStrike" cap="none">
              <a:solidFill>
                <a:srgbClr val="4C83AD"/>
              </a:solidFill>
              <a:latin typeface="Arial"/>
              <a:ea typeface="Arial"/>
              <a:cs typeface="Arial"/>
              <a:sym typeface="Arial"/>
            </a:endParaRPr>
          </a:p>
        </p:txBody>
      </p:sp>
      <p:sp>
        <p:nvSpPr>
          <p:cNvPr id="99" name="Google Shape;99;p3"/>
          <p:cNvSpPr txBox="1"/>
          <p:nvPr/>
        </p:nvSpPr>
        <p:spPr>
          <a:xfrm>
            <a:off x="8019296" y="4220747"/>
            <a:ext cx="227888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9EC54D"/>
                </a:solidFill>
                <a:latin typeface="Arial"/>
                <a:ea typeface="Arial"/>
                <a:cs typeface="Arial"/>
                <a:sym typeface="Arial"/>
              </a:rPr>
              <a:t>Finishing and growth</a:t>
            </a:r>
            <a:endParaRPr/>
          </a:p>
        </p:txBody>
      </p:sp>
      <p:sp>
        <p:nvSpPr>
          <p:cNvPr id="6" name="TextBox 5">
            <a:extLst>
              <a:ext uri="{FF2B5EF4-FFF2-40B4-BE49-F238E27FC236}">
                <a16:creationId xmlns:a16="http://schemas.microsoft.com/office/drawing/2014/main" id="{34EB75B7-20EA-35D6-4529-59486052BAFD}"/>
              </a:ext>
            </a:extLst>
          </p:cNvPr>
          <p:cNvSpPr txBox="1"/>
          <p:nvPr/>
        </p:nvSpPr>
        <p:spPr>
          <a:xfrm>
            <a:off x="-7620" y="6450254"/>
            <a:ext cx="426697" cy="307777"/>
          </a:xfrm>
          <a:prstGeom prst="rect">
            <a:avLst/>
          </a:prstGeom>
          <a:noFill/>
        </p:spPr>
        <p:txBody>
          <a:bodyPr wrap="square">
            <a:spAutoFit/>
          </a:bodyPr>
          <a:lstStyle/>
          <a:p>
            <a:fld id="{00000000-1234-1234-1234-123412341234}" type="slidenum">
              <a:rPr lang="es-CO" smtClean="0">
                <a:solidFill>
                  <a:schemeClr val="bg1"/>
                </a:solidFill>
              </a:rPr>
              <a:pPr/>
              <a:t>14</a:t>
            </a:fld>
            <a:endParaRPr lang="es-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4"/>
          <p:cNvPicPr preferRelativeResize="0"/>
          <p:nvPr/>
        </p:nvPicPr>
        <p:blipFill rotWithShape="1">
          <a:blip r:embed="rId3">
            <a:alphaModFix/>
          </a:blip>
          <a:srcRect/>
          <a:stretch/>
        </p:blipFill>
        <p:spPr>
          <a:xfrm>
            <a:off x="1736833" y="1282207"/>
            <a:ext cx="8408737" cy="5575793"/>
          </a:xfrm>
          <a:prstGeom prst="rect">
            <a:avLst/>
          </a:prstGeom>
          <a:noFill/>
          <a:ln>
            <a:noFill/>
          </a:ln>
        </p:spPr>
      </p:pic>
      <p:sp>
        <p:nvSpPr>
          <p:cNvPr id="106" name="Google Shape;106;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400" b="1" i="0" u="none" strike="noStrike">
                <a:solidFill>
                  <a:srgbClr val="000000"/>
                </a:solidFill>
                <a:latin typeface="Calibri"/>
                <a:ea typeface="Calibri"/>
                <a:cs typeface="Calibri"/>
                <a:sym typeface="Calibri"/>
              </a:rPr>
              <a:t>Improving existing housing is a cost-effective strategy to reduce the qualitative housing deficit, especially when compared to new construction</a:t>
            </a:r>
            <a:r>
              <a:rPr lang="en-US" sz="2400" b="0" i="0" u="none" strike="noStrike">
                <a:solidFill>
                  <a:srgbClr val="000000"/>
                </a:solidFill>
                <a:latin typeface="Calibri"/>
                <a:ea typeface="Calibri"/>
                <a:cs typeface="Calibri"/>
                <a:sym typeface="Calibri"/>
              </a:rPr>
              <a:t>.</a:t>
            </a:r>
            <a:endParaRPr sz="2400"/>
          </a:p>
        </p:txBody>
      </p:sp>
      <p:sp>
        <p:nvSpPr>
          <p:cNvPr id="108" name="Google Shape;108;p4"/>
          <p:cNvSpPr txBox="1"/>
          <p:nvPr/>
        </p:nvSpPr>
        <p:spPr>
          <a:xfrm>
            <a:off x="265700" y="1622114"/>
            <a:ext cx="197972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FIGURE 2</a:t>
            </a:r>
            <a:r>
              <a:rPr lang="en-US" sz="1400" b="0" i="1" u="none" strike="noStrike" cap="none">
                <a:solidFill>
                  <a:srgbClr val="000000"/>
                </a:solidFill>
                <a:latin typeface="Calibri"/>
                <a:ea typeface="Calibri"/>
                <a:cs typeface="Calibri"/>
                <a:sym typeface="Calibri"/>
              </a:rPr>
              <a:t>  Total Cost of Improvements and New Construction by Design Group </a:t>
            </a: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5E7A075E-DCE5-15E4-816C-3303D1C60C29}"/>
              </a:ext>
            </a:extLst>
          </p:cNvPr>
          <p:cNvSpPr txBox="1"/>
          <p:nvPr/>
        </p:nvSpPr>
        <p:spPr>
          <a:xfrm>
            <a:off x="-6715" y="6406932"/>
            <a:ext cx="544830" cy="307777"/>
          </a:xfrm>
          <a:prstGeom prst="rect">
            <a:avLst/>
          </a:prstGeom>
          <a:noFill/>
        </p:spPr>
        <p:txBody>
          <a:bodyPr wrap="square">
            <a:spAutoFit/>
          </a:bodyPr>
          <a:lstStyle/>
          <a:p>
            <a:fld id="{00000000-1234-1234-1234-123412341234}" type="slidenum">
              <a:rPr lang="es-CO" smtClean="0">
                <a:solidFill>
                  <a:schemeClr val="bg1"/>
                </a:solidFill>
              </a:rPr>
              <a:pPr/>
              <a:t>15</a:t>
            </a:fld>
            <a:endParaRPr lang="es-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400" b="1" i="0" u="none" strike="noStrike">
                <a:solidFill>
                  <a:srgbClr val="000000"/>
                </a:solidFill>
                <a:latin typeface="Calibri"/>
                <a:ea typeface="Calibri"/>
                <a:cs typeface="Calibri"/>
                <a:sym typeface="Calibri"/>
              </a:rPr>
              <a:t>Improving existing housing is a cost-effective strategy to reduce the qualitative housing deficit, especially when compared to new construction</a:t>
            </a:r>
            <a:r>
              <a:rPr lang="en-US" sz="2400" b="0" i="0" u="none" strike="noStrike">
                <a:solidFill>
                  <a:srgbClr val="000000"/>
                </a:solidFill>
                <a:latin typeface="Calibri"/>
                <a:ea typeface="Calibri"/>
                <a:cs typeface="Calibri"/>
                <a:sym typeface="Calibri"/>
              </a:rPr>
              <a:t>.</a:t>
            </a:r>
            <a:endParaRPr sz="2400"/>
          </a:p>
        </p:txBody>
      </p:sp>
      <p:sp>
        <p:nvSpPr>
          <p:cNvPr id="115" name="Google Shape;115;p5"/>
          <p:cNvSpPr txBox="1">
            <a:spLocks noGrp="1"/>
          </p:cNvSpPr>
          <p:nvPr>
            <p:ph type="body" idx="4294967295"/>
          </p:nvPr>
        </p:nvSpPr>
        <p:spPr>
          <a:xfrm>
            <a:off x="0" y="5475386"/>
            <a:ext cx="9696450" cy="911225"/>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90000"/>
              </a:lnSpc>
              <a:spcBef>
                <a:spcPts val="1000"/>
              </a:spcBef>
              <a:spcAft>
                <a:spcPts val="0"/>
              </a:spcAft>
              <a:buSzPts val="1800"/>
              <a:buNone/>
            </a:pPr>
            <a:r>
              <a:rPr lang="en-US" sz="1800" b="1" i="1" u="none" strike="noStrike">
                <a:solidFill>
                  <a:srgbClr val="C41F6D"/>
                </a:solidFill>
                <a:latin typeface="Calibri"/>
                <a:ea typeface="Calibri"/>
                <a:cs typeface="Calibri"/>
                <a:sym typeface="Calibri"/>
              </a:rPr>
              <a:t>Investments in improving existing housing should be prioritized as a cost-effective means to address the gap in the global supply of adequate housing as well as to combat increasing threats due to climate change.</a:t>
            </a:r>
            <a:endParaRPr b="1"/>
          </a:p>
        </p:txBody>
      </p:sp>
      <p:pic>
        <p:nvPicPr>
          <p:cNvPr id="117" name="Google Shape;117;p5"/>
          <p:cNvPicPr preferRelativeResize="0"/>
          <p:nvPr/>
        </p:nvPicPr>
        <p:blipFill rotWithShape="1">
          <a:blip r:embed="rId3">
            <a:alphaModFix/>
          </a:blip>
          <a:srcRect/>
          <a:stretch/>
        </p:blipFill>
        <p:spPr>
          <a:xfrm>
            <a:off x="45210" y="1542233"/>
            <a:ext cx="6065515" cy="3750510"/>
          </a:xfrm>
          <a:prstGeom prst="rect">
            <a:avLst/>
          </a:prstGeom>
          <a:noFill/>
          <a:ln>
            <a:noFill/>
          </a:ln>
        </p:spPr>
      </p:pic>
      <p:graphicFrame>
        <p:nvGraphicFramePr>
          <p:cNvPr id="118" name="Google Shape;118;p5"/>
          <p:cNvGraphicFramePr/>
          <p:nvPr/>
        </p:nvGraphicFramePr>
        <p:xfrm>
          <a:off x="5943600" y="2260552"/>
          <a:ext cx="6125475" cy="2153920"/>
        </p:xfrm>
        <a:graphic>
          <a:graphicData uri="http://schemas.openxmlformats.org/drawingml/2006/table">
            <a:tbl>
              <a:tblPr>
                <a:noFill/>
              </a:tblPr>
              <a:tblGrid>
                <a:gridCol w="2385400">
                  <a:extLst>
                    <a:ext uri="{9D8B030D-6E8A-4147-A177-3AD203B41FA5}">
                      <a16:colId xmlns:a16="http://schemas.microsoft.com/office/drawing/2014/main" val="20000"/>
                    </a:ext>
                  </a:extLst>
                </a:gridCol>
                <a:gridCol w="1727700">
                  <a:extLst>
                    <a:ext uri="{9D8B030D-6E8A-4147-A177-3AD203B41FA5}">
                      <a16:colId xmlns:a16="http://schemas.microsoft.com/office/drawing/2014/main" val="20001"/>
                    </a:ext>
                  </a:extLst>
                </a:gridCol>
                <a:gridCol w="2012375">
                  <a:extLst>
                    <a:ext uri="{9D8B030D-6E8A-4147-A177-3AD203B41FA5}">
                      <a16:colId xmlns:a16="http://schemas.microsoft.com/office/drawing/2014/main" val="20002"/>
                    </a:ext>
                  </a:extLst>
                </a:gridCol>
              </a:tblGrid>
              <a:tr h="610075">
                <a:tc>
                  <a:txBody>
                    <a:bodyPr/>
                    <a:lstStyle/>
                    <a:p>
                      <a:pPr marL="0" marR="142875" lvl="0" indent="0" algn="r" rtl="0">
                        <a:lnSpc>
                          <a:spcPct val="100000"/>
                        </a:lnSpc>
                        <a:spcBef>
                          <a:spcPts val="0"/>
                        </a:spcBef>
                        <a:spcAft>
                          <a:spcPts val="0"/>
                        </a:spcAft>
                        <a:buNone/>
                      </a:pPr>
                      <a:r>
                        <a:rPr lang="en-US" sz="1200" b="1" i="0" u="none" strike="noStrike" cap="none">
                          <a:solidFill>
                            <a:srgbClr val="000000"/>
                          </a:solidFill>
                          <a:latin typeface="Roboto"/>
                          <a:ea typeface="Roboto"/>
                          <a:cs typeface="Roboto"/>
                          <a:sym typeface="Roboto"/>
                        </a:rPr>
                        <a:t>IMPROVEMENT PERFORMANCE TARGET</a:t>
                      </a:r>
                      <a:endParaRPr sz="12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Roboto"/>
                          <a:ea typeface="Roboto"/>
                          <a:cs typeface="Roboto"/>
                          <a:sym typeface="Roboto"/>
                        </a:rPr>
                        <a:t>IMPROVEMENT COST </a:t>
                      </a:r>
                      <a:endParaRPr sz="1200" u="none" strike="noStrike" cap="none"/>
                    </a:p>
                    <a:p>
                      <a:pPr marL="0" marR="0" lvl="0" indent="0" algn="ctr" rtl="0">
                        <a:lnSpc>
                          <a:spcPct val="100000"/>
                        </a:lnSpc>
                        <a:spcBef>
                          <a:spcPts val="0"/>
                        </a:spcBef>
                        <a:spcAft>
                          <a:spcPts val="0"/>
                        </a:spcAft>
                        <a:buNone/>
                      </a:pPr>
                      <a:r>
                        <a:rPr lang="en-US" sz="1200" b="1" i="0" u="none" strike="noStrike" cap="none">
                          <a:solidFill>
                            <a:srgbClr val="000000"/>
                          </a:solidFill>
                          <a:latin typeface="Roboto"/>
                          <a:ea typeface="Roboto"/>
                          <a:cs typeface="Roboto"/>
                          <a:sym typeface="Roboto"/>
                        </a:rPr>
                        <a:t>$/M</a:t>
                      </a:r>
                      <a:r>
                        <a:rPr lang="en-US" sz="1200" b="1" i="0" u="none" strike="noStrike" cap="none" baseline="30000">
                          <a:solidFill>
                            <a:srgbClr val="000000"/>
                          </a:solidFill>
                          <a:latin typeface="Roboto"/>
                          <a:ea typeface="Roboto"/>
                          <a:cs typeface="Roboto"/>
                          <a:sym typeface="Roboto"/>
                        </a:rPr>
                        <a:t>2</a:t>
                      </a:r>
                      <a:endParaRPr sz="12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Roboto"/>
                          <a:ea typeface="Roboto"/>
                          <a:cs typeface="Roboto"/>
                          <a:sym typeface="Roboto"/>
                        </a:rPr>
                        <a:t>IMPROVEMENT COST </a:t>
                      </a:r>
                      <a:endParaRPr sz="1200" u="none" strike="noStrike" cap="none"/>
                    </a:p>
                    <a:p>
                      <a:pPr marL="0" marR="0" lvl="0" indent="0" algn="ctr" rtl="0">
                        <a:lnSpc>
                          <a:spcPct val="100000"/>
                        </a:lnSpc>
                        <a:spcBef>
                          <a:spcPts val="0"/>
                        </a:spcBef>
                        <a:spcAft>
                          <a:spcPts val="0"/>
                        </a:spcAft>
                        <a:buNone/>
                      </a:pPr>
                      <a:r>
                        <a:rPr lang="en-US" sz="1200" b="1" i="0" u="none" strike="noStrike" cap="none">
                          <a:solidFill>
                            <a:srgbClr val="000000"/>
                          </a:solidFill>
                          <a:latin typeface="Roboto"/>
                          <a:ea typeface="Roboto"/>
                          <a:cs typeface="Roboto"/>
                          <a:sym typeface="Roboto"/>
                        </a:rPr>
                        <a:t>AS A % OF NEW CONSTRUCTION COST</a:t>
                      </a:r>
                      <a:endParaRPr sz="12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0"/>
                  </a:ext>
                </a:extLst>
              </a:tr>
              <a:tr h="291775">
                <a:tc>
                  <a:txBody>
                    <a:bodyPr/>
                    <a:lstStyle/>
                    <a:p>
                      <a:pPr marL="0" marR="142875" lvl="0" indent="0" algn="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RISK REDUCTION</a:t>
                      </a:r>
                      <a:endParaRPr sz="12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$119</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15%</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1"/>
                  </a:ext>
                </a:extLst>
              </a:tr>
              <a:tr h="291775">
                <a:tc>
                  <a:txBody>
                    <a:bodyPr/>
                    <a:lstStyle/>
                    <a:p>
                      <a:pPr marL="0" marR="142875" lvl="0" indent="0" algn="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LIFE SAFETY</a:t>
                      </a:r>
                      <a:endParaRPr sz="12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$128</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21%</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2"/>
                  </a:ext>
                </a:extLst>
              </a:tr>
              <a:tr h="610075">
                <a:tc>
                  <a:txBody>
                    <a:bodyPr/>
                    <a:lstStyle/>
                    <a:p>
                      <a:pPr marL="0" marR="142875" lvl="0" indent="0" algn="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LIFE SAFETY + (FUTURE) VERTICAL EXPANSION</a:t>
                      </a:r>
                      <a:endParaRPr sz="12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$169</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47% </a:t>
                      </a:r>
                      <a:endParaRPr sz="1200" u="none" strike="noStrike" cap="none"/>
                    </a:p>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35% (FUTURE EXPANSION)</a:t>
                      </a:r>
                      <a:endParaRPr sz="1200" u="none" strike="noStrike" cap="none"/>
                    </a:p>
                    <a:p>
                      <a:pPr marL="0" marR="0" lvl="0" indent="0" algn="ctr" rtl="0">
                        <a:lnSpc>
                          <a:spcPct val="100000"/>
                        </a:lnSpc>
                        <a:spcBef>
                          <a:spcPts val="0"/>
                        </a:spcBef>
                        <a:spcAft>
                          <a:spcPts val="0"/>
                        </a:spcAft>
                        <a:buNone/>
                      </a:pPr>
                      <a:r>
                        <a:rPr lang="en-US" sz="1200" b="0" i="0" u="none" strike="noStrike" cap="none">
                          <a:solidFill>
                            <a:srgbClr val="000000"/>
                          </a:solidFill>
                          <a:latin typeface="Roboto"/>
                          <a:ea typeface="Roboto"/>
                          <a:cs typeface="Roboto"/>
                          <a:sym typeface="Roboto"/>
                        </a:rPr>
                        <a:t>69% (EXPANSION INCLUDED)</a:t>
                      </a:r>
                      <a:endParaRPr sz="12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9" name="Google Shape;119;p5"/>
          <p:cNvSpPr/>
          <p:nvPr/>
        </p:nvSpPr>
        <p:spPr>
          <a:xfrm>
            <a:off x="5953680" y="3166120"/>
            <a:ext cx="6188442" cy="475908"/>
          </a:xfrm>
          <a:prstGeom prst="rect">
            <a:avLst/>
          </a:prstGeom>
          <a:noFill/>
          <a:ln w="25400" cap="flat" cmpd="sng">
            <a:solidFill>
              <a:srgbClr val="C41F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5"/>
          <p:cNvSpPr txBox="1"/>
          <p:nvPr/>
        </p:nvSpPr>
        <p:spPr>
          <a:xfrm>
            <a:off x="6096000" y="1778610"/>
            <a:ext cx="597307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TABLE 3</a:t>
            </a:r>
            <a:r>
              <a:rPr lang="en-US" sz="1400" b="0" i="1" u="none" strike="noStrike" cap="none">
                <a:solidFill>
                  <a:srgbClr val="000000"/>
                </a:solidFill>
                <a:latin typeface="Calibri"/>
                <a:ea typeface="Calibri"/>
                <a:cs typeface="Calibri"/>
                <a:sym typeface="Calibri"/>
              </a:rPr>
              <a:t>  Improvement Cost by Performance Target Compared to New Construction Cost</a:t>
            </a:r>
            <a:br>
              <a:rPr lang="en-US" sz="1100" b="0" i="1" u="none" strike="noStrike" cap="none">
                <a:solidFill>
                  <a:srgbClr val="000000"/>
                </a:solidFill>
                <a:latin typeface="Calibri"/>
                <a:ea typeface="Calibri"/>
                <a:cs typeface="Calibri"/>
                <a:sym typeface="Calibri"/>
              </a:rPr>
            </a:br>
            <a:endParaRPr sz="1400" b="0" i="0" u="none" strike="noStrike" cap="none">
              <a:solidFill>
                <a:srgbClr val="000000"/>
              </a:solidFill>
              <a:latin typeface="Arial"/>
              <a:ea typeface="Arial"/>
              <a:cs typeface="Arial"/>
              <a:sym typeface="Arial"/>
            </a:endParaRPr>
          </a:p>
        </p:txBody>
      </p:sp>
      <p:sp>
        <p:nvSpPr>
          <p:cNvPr id="121" name="Google Shape;121;p5"/>
          <p:cNvSpPr txBox="1"/>
          <p:nvPr/>
        </p:nvSpPr>
        <p:spPr>
          <a:xfrm>
            <a:off x="59958" y="5117461"/>
            <a:ext cx="60933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FIGURE 3 </a:t>
            </a:r>
            <a:r>
              <a:rPr lang="en-US" sz="1100" b="0" i="1" u="none" strike="noStrike" cap="none">
                <a:solidFill>
                  <a:srgbClr val="000000"/>
                </a:solidFill>
                <a:latin typeface="Calibri"/>
                <a:ea typeface="Calibri"/>
                <a:cs typeface="Calibri"/>
                <a:sym typeface="Calibri"/>
              </a:rPr>
              <a:t> </a:t>
            </a:r>
            <a:r>
              <a:rPr lang="en-US" sz="1400" b="0" i="1" u="none" strike="noStrike" cap="none">
                <a:solidFill>
                  <a:srgbClr val="000000"/>
                </a:solidFill>
                <a:latin typeface="Calibri"/>
                <a:ea typeface="Calibri"/>
                <a:cs typeface="Calibri"/>
                <a:sym typeface="Calibri"/>
              </a:rPr>
              <a:t>Frequency Distribution of Total Cost of Improvement by Design Group</a:t>
            </a: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68401B34-AD4E-0B30-C156-BD7424764906}"/>
              </a:ext>
            </a:extLst>
          </p:cNvPr>
          <p:cNvSpPr txBox="1"/>
          <p:nvPr/>
        </p:nvSpPr>
        <p:spPr>
          <a:xfrm>
            <a:off x="0" y="6436760"/>
            <a:ext cx="407670" cy="307777"/>
          </a:xfrm>
          <a:prstGeom prst="rect">
            <a:avLst/>
          </a:prstGeom>
          <a:noFill/>
        </p:spPr>
        <p:txBody>
          <a:bodyPr wrap="square">
            <a:spAutoFit/>
          </a:bodyPr>
          <a:lstStyle/>
          <a:p>
            <a:fld id="{00000000-1234-1234-1234-123412341234}" type="slidenum">
              <a:rPr lang="es-CO" smtClean="0">
                <a:solidFill>
                  <a:schemeClr val="bg1"/>
                </a:solidFill>
              </a:rPr>
              <a:pPr/>
              <a:t>16</a:t>
            </a:fld>
            <a:endParaRPr lang="es-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400" b="1">
                <a:solidFill>
                  <a:srgbClr val="000000"/>
                </a:solidFill>
                <a:latin typeface="Calibri"/>
                <a:ea typeface="Calibri"/>
                <a:cs typeface="Calibri"/>
                <a:sym typeface="Calibri"/>
              </a:rPr>
              <a:t>In many cases, improving existing housing can be further leveraged to safely densify housing and cost-effectively create new housing units. </a:t>
            </a:r>
            <a:endParaRPr sz="2400"/>
          </a:p>
        </p:txBody>
      </p:sp>
      <p:graphicFrame>
        <p:nvGraphicFramePr>
          <p:cNvPr id="129" name="Google Shape;129;p6"/>
          <p:cNvGraphicFramePr/>
          <p:nvPr/>
        </p:nvGraphicFramePr>
        <p:xfrm>
          <a:off x="654839" y="2175532"/>
          <a:ext cx="6188425" cy="1849120"/>
        </p:xfrm>
        <a:graphic>
          <a:graphicData uri="http://schemas.openxmlformats.org/drawingml/2006/table">
            <a:tbl>
              <a:tblPr>
                <a:noFill/>
              </a:tblPr>
              <a:tblGrid>
                <a:gridCol w="2409925">
                  <a:extLst>
                    <a:ext uri="{9D8B030D-6E8A-4147-A177-3AD203B41FA5}">
                      <a16:colId xmlns:a16="http://schemas.microsoft.com/office/drawing/2014/main" val="20000"/>
                    </a:ext>
                  </a:extLst>
                </a:gridCol>
                <a:gridCol w="1745450">
                  <a:extLst>
                    <a:ext uri="{9D8B030D-6E8A-4147-A177-3AD203B41FA5}">
                      <a16:colId xmlns:a16="http://schemas.microsoft.com/office/drawing/2014/main" val="20001"/>
                    </a:ext>
                  </a:extLst>
                </a:gridCol>
                <a:gridCol w="2033050">
                  <a:extLst>
                    <a:ext uri="{9D8B030D-6E8A-4147-A177-3AD203B41FA5}">
                      <a16:colId xmlns:a16="http://schemas.microsoft.com/office/drawing/2014/main" val="20002"/>
                    </a:ext>
                  </a:extLst>
                </a:gridCol>
              </a:tblGrid>
              <a:tr h="610075">
                <a:tc>
                  <a:txBody>
                    <a:bodyPr/>
                    <a:lstStyle/>
                    <a:p>
                      <a:pPr marL="0" marR="142875" lvl="0" indent="0" algn="r" rtl="0">
                        <a:lnSpc>
                          <a:spcPct val="100000"/>
                        </a:lnSpc>
                        <a:spcBef>
                          <a:spcPts val="0"/>
                        </a:spcBef>
                        <a:spcAft>
                          <a:spcPts val="0"/>
                        </a:spcAft>
                        <a:buNone/>
                      </a:pPr>
                      <a:r>
                        <a:rPr lang="en-US" sz="1100" b="1" i="0" u="none" strike="noStrike" cap="none">
                          <a:solidFill>
                            <a:srgbClr val="000000"/>
                          </a:solidFill>
                          <a:latin typeface="Roboto"/>
                          <a:ea typeface="Roboto"/>
                          <a:cs typeface="Roboto"/>
                          <a:sym typeface="Roboto"/>
                        </a:rPr>
                        <a:t>IMPROVEMENT PERFORMANCE TARGET</a:t>
                      </a:r>
                      <a:endParaRPr sz="11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1" i="0" u="none" strike="noStrike" cap="none">
                          <a:solidFill>
                            <a:srgbClr val="000000"/>
                          </a:solidFill>
                          <a:latin typeface="Roboto"/>
                          <a:ea typeface="Roboto"/>
                          <a:cs typeface="Roboto"/>
                          <a:sym typeface="Roboto"/>
                        </a:rPr>
                        <a:t>IMPROVEMENT COST </a:t>
                      </a:r>
                      <a:endParaRPr sz="1100" u="none" strike="noStrike" cap="none"/>
                    </a:p>
                    <a:p>
                      <a:pPr marL="0" marR="0" lvl="0" indent="0" algn="ctr" rtl="0">
                        <a:lnSpc>
                          <a:spcPct val="100000"/>
                        </a:lnSpc>
                        <a:spcBef>
                          <a:spcPts val="0"/>
                        </a:spcBef>
                        <a:spcAft>
                          <a:spcPts val="0"/>
                        </a:spcAft>
                        <a:buNone/>
                      </a:pPr>
                      <a:r>
                        <a:rPr lang="en-US" sz="1100" b="1" i="0" u="none" strike="noStrike" cap="none">
                          <a:solidFill>
                            <a:srgbClr val="000000"/>
                          </a:solidFill>
                          <a:latin typeface="Roboto"/>
                          <a:ea typeface="Roboto"/>
                          <a:cs typeface="Roboto"/>
                          <a:sym typeface="Roboto"/>
                        </a:rPr>
                        <a:t>$/M</a:t>
                      </a:r>
                      <a:r>
                        <a:rPr lang="en-US" sz="1100" b="1" i="0" u="none" strike="noStrike" cap="none" baseline="30000">
                          <a:solidFill>
                            <a:srgbClr val="000000"/>
                          </a:solidFill>
                          <a:latin typeface="Roboto"/>
                          <a:ea typeface="Roboto"/>
                          <a:cs typeface="Roboto"/>
                          <a:sym typeface="Roboto"/>
                        </a:rPr>
                        <a:t>2</a:t>
                      </a:r>
                      <a:endParaRPr sz="11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1" i="0" u="none" strike="noStrike" cap="none">
                          <a:solidFill>
                            <a:srgbClr val="000000"/>
                          </a:solidFill>
                          <a:latin typeface="Roboto"/>
                          <a:ea typeface="Roboto"/>
                          <a:cs typeface="Roboto"/>
                          <a:sym typeface="Roboto"/>
                        </a:rPr>
                        <a:t>IMPROVEMENT COST </a:t>
                      </a:r>
                      <a:endParaRPr sz="1100" u="none" strike="noStrike" cap="none"/>
                    </a:p>
                    <a:p>
                      <a:pPr marL="0" marR="0" lvl="0" indent="0" algn="ctr" rtl="0">
                        <a:lnSpc>
                          <a:spcPct val="100000"/>
                        </a:lnSpc>
                        <a:spcBef>
                          <a:spcPts val="0"/>
                        </a:spcBef>
                        <a:spcAft>
                          <a:spcPts val="0"/>
                        </a:spcAft>
                        <a:buNone/>
                      </a:pPr>
                      <a:r>
                        <a:rPr lang="en-US" sz="1100" b="1" i="0" u="none" strike="noStrike" cap="none">
                          <a:solidFill>
                            <a:srgbClr val="000000"/>
                          </a:solidFill>
                          <a:latin typeface="Roboto"/>
                          <a:ea typeface="Roboto"/>
                          <a:cs typeface="Roboto"/>
                          <a:sym typeface="Roboto"/>
                        </a:rPr>
                        <a:t>AS A % OF NEW CONSTRUCTION COST</a:t>
                      </a:r>
                      <a:endParaRPr sz="1100" u="none" strike="noStrike" cap="none"/>
                    </a:p>
                  </a:txBody>
                  <a:tcPr marL="63500" marR="63500" marT="63500" marB="635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0"/>
                  </a:ext>
                </a:extLst>
              </a:tr>
              <a:tr h="291775">
                <a:tc>
                  <a:txBody>
                    <a:bodyPr/>
                    <a:lstStyle/>
                    <a:p>
                      <a:pPr marL="0" marR="142875" lvl="0" indent="0" algn="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RISK REDUCTION</a:t>
                      </a:r>
                      <a:endParaRPr sz="11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$119</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15%</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1"/>
                  </a:ext>
                </a:extLst>
              </a:tr>
              <a:tr h="291775">
                <a:tc>
                  <a:txBody>
                    <a:bodyPr/>
                    <a:lstStyle/>
                    <a:p>
                      <a:pPr marL="0" marR="142875" lvl="0" indent="0" algn="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LIFE SAFETY</a:t>
                      </a:r>
                      <a:endParaRPr sz="11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$128</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21%</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2"/>
                  </a:ext>
                </a:extLst>
              </a:tr>
              <a:tr h="610075">
                <a:tc>
                  <a:txBody>
                    <a:bodyPr/>
                    <a:lstStyle/>
                    <a:p>
                      <a:pPr marL="0" marR="142875" lvl="0" indent="0" algn="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LIFE SAFETY + (FUTURE) VERTICAL EXPANSION</a:t>
                      </a:r>
                      <a:endParaRPr sz="1100" u="none" strike="noStrike" cap="none"/>
                    </a:p>
                  </a:txBody>
                  <a:tcPr marL="63500" marR="63500" marT="63500" marB="63500">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$169</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47% </a:t>
                      </a:r>
                      <a:endParaRPr sz="1100" u="none" strike="noStrike" cap="none"/>
                    </a:p>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35% (FUTURE EXPANSION)</a:t>
                      </a:r>
                      <a:endParaRPr sz="1100" u="none" strike="noStrike" cap="none"/>
                    </a:p>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69% (EXPANSION INCLUDED)</a:t>
                      </a:r>
                      <a:endParaRPr sz="1100" u="none" strike="noStrike" cap="none"/>
                    </a:p>
                  </a:txBody>
                  <a:tcPr marL="63500" marR="63500" marT="63500" marB="63500">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0" name="Google Shape;130;p6"/>
          <p:cNvSpPr/>
          <p:nvPr/>
        </p:nvSpPr>
        <p:spPr>
          <a:xfrm>
            <a:off x="704866" y="3357234"/>
            <a:ext cx="6188442" cy="763292"/>
          </a:xfrm>
          <a:prstGeom prst="rect">
            <a:avLst/>
          </a:prstGeom>
          <a:noFill/>
          <a:ln w="25400" cap="flat" cmpd="sng">
            <a:solidFill>
              <a:srgbClr val="C41F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 name="Google Shape;131;p6"/>
          <p:cNvSpPr txBox="1"/>
          <p:nvPr/>
        </p:nvSpPr>
        <p:spPr>
          <a:xfrm>
            <a:off x="329598" y="1690687"/>
            <a:ext cx="65637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TABLE 3</a:t>
            </a:r>
            <a:r>
              <a:rPr lang="en-US" sz="1400" b="0" i="1" u="none" strike="noStrike" cap="none">
                <a:solidFill>
                  <a:srgbClr val="000000"/>
                </a:solidFill>
                <a:latin typeface="Calibri"/>
                <a:ea typeface="Calibri"/>
                <a:cs typeface="Calibri"/>
                <a:sym typeface="Calibri"/>
              </a:rPr>
              <a:t>  Improvement Cost by Performance Target Compared to New Construction Cost</a:t>
            </a:r>
            <a:br>
              <a:rPr lang="en-US" sz="1100" b="0" i="1" u="none" strike="noStrike" cap="none">
                <a:solidFill>
                  <a:srgbClr val="000000"/>
                </a:solidFill>
                <a:latin typeface="Calibri"/>
                <a:ea typeface="Calibri"/>
                <a:cs typeface="Calibri"/>
                <a:sym typeface="Calibri"/>
              </a:rPr>
            </a:br>
            <a:endParaRPr sz="1400" b="0" i="0" u="none" strike="noStrike" cap="none">
              <a:solidFill>
                <a:srgbClr val="000000"/>
              </a:solidFill>
              <a:latin typeface="Arial"/>
              <a:ea typeface="Arial"/>
              <a:cs typeface="Arial"/>
              <a:sym typeface="Arial"/>
            </a:endParaRPr>
          </a:p>
        </p:txBody>
      </p:sp>
      <p:pic>
        <p:nvPicPr>
          <p:cNvPr id="132" name="Google Shape;132;p6"/>
          <p:cNvPicPr preferRelativeResize="0"/>
          <p:nvPr/>
        </p:nvPicPr>
        <p:blipFill rotWithShape="1">
          <a:blip r:embed="rId3">
            <a:alphaModFix/>
          </a:blip>
          <a:srcRect/>
          <a:stretch/>
        </p:blipFill>
        <p:spPr>
          <a:xfrm>
            <a:off x="3624730" y="4288798"/>
            <a:ext cx="3038475" cy="2276475"/>
          </a:xfrm>
          <a:prstGeom prst="rect">
            <a:avLst/>
          </a:prstGeom>
          <a:noFill/>
          <a:ln>
            <a:noFill/>
          </a:ln>
        </p:spPr>
      </p:pic>
      <p:pic>
        <p:nvPicPr>
          <p:cNvPr id="133" name="Google Shape;133;p6"/>
          <p:cNvPicPr preferRelativeResize="0"/>
          <p:nvPr/>
        </p:nvPicPr>
        <p:blipFill rotWithShape="1">
          <a:blip r:embed="rId4">
            <a:alphaModFix/>
          </a:blip>
          <a:srcRect/>
          <a:stretch/>
        </p:blipFill>
        <p:spPr>
          <a:xfrm>
            <a:off x="6843281" y="4288798"/>
            <a:ext cx="1726327" cy="2276475"/>
          </a:xfrm>
          <a:prstGeom prst="rect">
            <a:avLst/>
          </a:prstGeom>
          <a:noFill/>
          <a:ln>
            <a:noFill/>
          </a:ln>
        </p:spPr>
      </p:pic>
      <p:sp>
        <p:nvSpPr>
          <p:cNvPr id="134" name="Google Shape;134;p6"/>
          <p:cNvSpPr txBox="1"/>
          <p:nvPr/>
        </p:nvSpPr>
        <p:spPr>
          <a:xfrm>
            <a:off x="7741450" y="2112580"/>
            <a:ext cx="4120952"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C41F6D"/>
                </a:solidFill>
                <a:latin typeface="Calibri"/>
                <a:ea typeface="Calibri"/>
                <a:cs typeface="Calibri"/>
                <a:sym typeface="Calibri"/>
              </a:rPr>
              <a:t>Investments in improving and expanding existing housing should be prioritized as a cost-effective means to support densification and address the gap in the global supply of adequate housing, particularly in urban areas.</a:t>
            </a:r>
            <a:endParaRPr sz="1800" b="1"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4F5D7E9F-E952-1020-5B3E-8853B41732D2}"/>
              </a:ext>
            </a:extLst>
          </p:cNvPr>
          <p:cNvSpPr txBox="1"/>
          <p:nvPr/>
        </p:nvSpPr>
        <p:spPr>
          <a:xfrm>
            <a:off x="-62832" y="6411384"/>
            <a:ext cx="392430" cy="307777"/>
          </a:xfrm>
          <a:prstGeom prst="rect">
            <a:avLst/>
          </a:prstGeom>
          <a:noFill/>
        </p:spPr>
        <p:txBody>
          <a:bodyPr wrap="square">
            <a:spAutoFit/>
          </a:bodyPr>
          <a:lstStyle/>
          <a:p>
            <a:fld id="{00000000-1234-1234-1234-123412341234}" type="slidenum">
              <a:rPr lang="es-CO" smtClean="0">
                <a:solidFill>
                  <a:schemeClr val="bg1"/>
                </a:solidFill>
              </a:rPr>
              <a:pPr/>
              <a:t>17</a:t>
            </a:fld>
            <a:endParaRPr lang="es-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sz="2400" b="1">
                <a:solidFill>
                  <a:srgbClr val="000000"/>
                </a:solidFill>
                <a:latin typeface="Calibri"/>
                <a:ea typeface="Calibri"/>
                <a:cs typeface="Calibri"/>
                <a:sym typeface="Calibri"/>
              </a:rPr>
              <a:t>Home improvement investments address multiple challenges: Homes can be made more resistant to disasters, while supporting other goals linked to increased household resilience.</a:t>
            </a:r>
            <a:r>
              <a:rPr lang="en-US" sz="1800" b="1" i="0" u="none" strike="noStrike">
                <a:solidFill>
                  <a:srgbClr val="000000"/>
                </a:solidFill>
                <a:latin typeface="Calibri"/>
                <a:ea typeface="Calibri"/>
                <a:cs typeface="Calibri"/>
                <a:sym typeface="Calibri"/>
              </a:rPr>
              <a:t> </a:t>
            </a:r>
            <a:endParaRPr sz="2400"/>
          </a:p>
        </p:txBody>
      </p:sp>
      <p:sp>
        <p:nvSpPr>
          <p:cNvPr id="142" name="Google Shape;142;p7"/>
          <p:cNvSpPr txBox="1"/>
          <p:nvPr/>
        </p:nvSpPr>
        <p:spPr>
          <a:xfrm>
            <a:off x="329598" y="5364020"/>
            <a:ext cx="952385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C41F6D"/>
                </a:solidFill>
                <a:latin typeface="Calibri"/>
                <a:ea typeface="Calibri"/>
                <a:cs typeface="Calibri"/>
                <a:sym typeface="Calibri"/>
              </a:rPr>
              <a:t>There is demand from homeowners for interventions other than those solely required to mitigate disaster risk, and investments in these categories should be accounted for when increasing the resilience of housing against disasters.</a:t>
            </a:r>
            <a:endParaRPr sz="1800" b="0" i="0" u="none" strike="noStrike" cap="none">
              <a:solidFill>
                <a:srgbClr val="000000"/>
              </a:solidFill>
              <a:latin typeface="Arial"/>
              <a:ea typeface="Arial"/>
              <a:cs typeface="Arial"/>
              <a:sym typeface="Arial"/>
            </a:endParaRPr>
          </a:p>
        </p:txBody>
      </p:sp>
      <p:pic>
        <p:nvPicPr>
          <p:cNvPr id="143" name="Google Shape;143;p7"/>
          <p:cNvPicPr preferRelativeResize="0"/>
          <p:nvPr/>
        </p:nvPicPr>
        <p:blipFill rotWithShape="1">
          <a:blip r:embed="rId3">
            <a:alphaModFix/>
          </a:blip>
          <a:srcRect/>
          <a:stretch/>
        </p:blipFill>
        <p:spPr>
          <a:xfrm>
            <a:off x="838200" y="2231287"/>
            <a:ext cx="6897656" cy="3095102"/>
          </a:xfrm>
          <a:prstGeom prst="rect">
            <a:avLst/>
          </a:prstGeom>
          <a:noFill/>
          <a:ln>
            <a:noFill/>
          </a:ln>
        </p:spPr>
      </p:pic>
      <p:sp>
        <p:nvSpPr>
          <p:cNvPr id="144" name="Google Shape;144;p7"/>
          <p:cNvSpPr txBox="1"/>
          <p:nvPr/>
        </p:nvSpPr>
        <p:spPr>
          <a:xfrm>
            <a:off x="838200" y="1923510"/>
            <a:ext cx="60933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FIGURE 6 </a:t>
            </a:r>
            <a:r>
              <a:rPr lang="en-US" sz="1400" b="0" i="1" u="none" strike="noStrike" cap="none">
                <a:solidFill>
                  <a:srgbClr val="000000"/>
                </a:solidFill>
                <a:latin typeface="Calibri"/>
                <a:ea typeface="Calibri"/>
                <a:cs typeface="Calibri"/>
                <a:sym typeface="Calibri"/>
              </a:rPr>
              <a:t>Average Cost of Improvements by Cost Category</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4D974DA-2D0F-6C42-8862-F98F673B692B}"/>
              </a:ext>
            </a:extLst>
          </p:cNvPr>
          <p:cNvSpPr txBox="1"/>
          <p:nvPr/>
        </p:nvSpPr>
        <p:spPr>
          <a:xfrm>
            <a:off x="0" y="6431915"/>
            <a:ext cx="508602" cy="307777"/>
          </a:xfrm>
          <a:prstGeom prst="rect">
            <a:avLst/>
          </a:prstGeom>
          <a:noFill/>
        </p:spPr>
        <p:txBody>
          <a:bodyPr wrap="square">
            <a:spAutoFit/>
          </a:bodyPr>
          <a:lstStyle/>
          <a:p>
            <a:fld id="{00000000-1234-1234-1234-123412341234}" type="slidenum">
              <a:rPr lang="es-CO" smtClean="0">
                <a:solidFill>
                  <a:schemeClr val="bg1"/>
                </a:solidFill>
              </a:rPr>
              <a:pPr/>
              <a:t>18</a:t>
            </a:fld>
            <a:endParaRPr lang="es-US">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400" b="1" i="0" u="none" strike="noStrike">
                <a:solidFill>
                  <a:srgbClr val="000000"/>
                </a:solidFill>
                <a:latin typeface="Calibri"/>
                <a:ea typeface="Calibri"/>
                <a:cs typeface="Calibri"/>
                <a:sym typeface="Calibri"/>
              </a:rPr>
              <a:t>Improving housing before—rather than after—a disaster, is a smarter, more cost-effective investment. </a:t>
            </a:r>
            <a:endParaRPr sz="2400"/>
          </a:p>
        </p:txBody>
      </p:sp>
      <p:graphicFrame>
        <p:nvGraphicFramePr>
          <p:cNvPr id="152" name="Google Shape;152;p8"/>
          <p:cNvGraphicFramePr/>
          <p:nvPr/>
        </p:nvGraphicFramePr>
        <p:xfrm>
          <a:off x="6548232" y="1702677"/>
          <a:ext cx="5343900" cy="2181225"/>
        </p:xfrm>
        <a:graphic>
          <a:graphicData uri="http://schemas.openxmlformats.org/drawingml/2006/table">
            <a:tbl>
              <a:tblPr>
                <a:noFill/>
              </a:tblPr>
              <a:tblGrid>
                <a:gridCol w="1781300">
                  <a:extLst>
                    <a:ext uri="{9D8B030D-6E8A-4147-A177-3AD203B41FA5}">
                      <a16:colId xmlns:a16="http://schemas.microsoft.com/office/drawing/2014/main" val="20000"/>
                    </a:ext>
                  </a:extLst>
                </a:gridCol>
                <a:gridCol w="1781300">
                  <a:extLst>
                    <a:ext uri="{9D8B030D-6E8A-4147-A177-3AD203B41FA5}">
                      <a16:colId xmlns:a16="http://schemas.microsoft.com/office/drawing/2014/main" val="20001"/>
                    </a:ext>
                  </a:extLst>
                </a:gridCol>
                <a:gridCol w="1781300">
                  <a:extLst>
                    <a:ext uri="{9D8B030D-6E8A-4147-A177-3AD203B41FA5}">
                      <a16:colId xmlns:a16="http://schemas.microsoft.com/office/drawing/2014/main" val="20002"/>
                    </a:ext>
                  </a:extLst>
                </a:gridCol>
              </a:tblGrid>
              <a:tr h="320275">
                <a:tc rowSpan="2">
                  <a:txBody>
                    <a:bodyPr/>
                    <a:lstStyle/>
                    <a:p>
                      <a:pPr marL="0" marR="95250" lvl="0" indent="0" algn="r" rtl="0">
                        <a:lnSpc>
                          <a:spcPct val="100000"/>
                        </a:lnSpc>
                        <a:spcBef>
                          <a:spcPts val="0"/>
                        </a:spcBef>
                        <a:spcAft>
                          <a:spcPts val="0"/>
                        </a:spcAft>
                        <a:buNone/>
                      </a:pPr>
                      <a:br>
                        <a:rPr lang="en-US" sz="1400" u="none" strike="noStrike" cap="none"/>
                      </a:br>
                      <a:r>
                        <a:rPr lang="en-US" sz="1400" b="1" i="0" u="none" strike="noStrike" cap="none">
                          <a:solidFill>
                            <a:srgbClr val="000000"/>
                          </a:solidFill>
                          <a:latin typeface="Roboto"/>
                          <a:ea typeface="Roboto"/>
                          <a:cs typeface="Roboto"/>
                          <a:sym typeface="Roboto"/>
                        </a:rPr>
                        <a:t>LOCATION</a:t>
                      </a:r>
                      <a:endParaRPr sz="1400" u="none" strike="noStrike" cap="none"/>
                    </a:p>
                  </a:txBody>
                  <a:tcPr marL="27425" marR="27425" marT="27425" marB="27425"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NO. OF DESIGN GROUPS</a:t>
                      </a:r>
                      <a:endParaRPr sz="1400" u="none" strike="noStrike" cap="none"/>
                    </a:p>
                  </a:txBody>
                  <a:tcPr marL="27425" marR="27425" marT="27425" marB="27425" anchor="b">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hMerge="1">
                  <a:txBody>
                    <a:bodyPr/>
                    <a:lstStyle/>
                    <a:p>
                      <a:endParaRPr lang="es-US"/>
                    </a:p>
                  </a:txBody>
                  <a:tcPr/>
                </a:tc>
                <a:extLst>
                  <a:ext uri="{0D108BD9-81ED-4DB2-BD59-A6C34878D82A}">
                    <a16:rowId xmlns:a16="http://schemas.microsoft.com/office/drawing/2014/main" val="10000"/>
                  </a:ext>
                </a:extLst>
              </a:tr>
              <a:tr h="329700">
                <a:tc vMerge="1">
                  <a:txBody>
                    <a:bodyPr/>
                    <a:lstStyle/>
                    <a:p>
                      <a:endParaRPr lang="es-US"/>
                    </a:p>
                  </a:txBody>
                  <a:tcPr/>
                </a:tc>
                <a:tc>
                  <a:txBody>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POST DISASTER</a:t>
                      </a:r>
                      <a:endParaRPr sz="1400" u="none" strike="noStrike" cap="none"/>
                    </a:p>
                  </a:txBody>
                  <a:tcPr marL="27425" marR="27425" marT="27425" marB="27425" anchor="b">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PREVENTION</a:t>
                      </a:r>
                      <a:endParaRPr sz="1400" u="none" strike="noStrike" cap="none"/>
                    </a:p>
                  </a:txBody>
                  <a:tcPr marL="27425" marR="27425" marT="27425" marB="27425"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1"/>
                  </a:ext>
                </a:extLst>
              </a:tr>
              <a:tr h="306250">
                <a:tc>
                  <a:txBody>
                    <a:bodyPr/>
                    <a:lstStyle/>
                    <a:p>
                      <a:pPr marL="0" marR="95250" lvl="0" indent="0" algn="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ASIA</a:t>
                      </a:r>
                      <a:endParaRPr sz="1400" u="none" strike="noStrike" cap="none"/>
                    </a:p>
                  </a:txBody>
                  <a:tcPr marL="27425" marR="27425" marT="27425" marB="27425" anchor="ctr">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6</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12</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2"/>
                  </a:ext>
                </a:extLst>
              </a:tr>
              <a:tr h="306250">
                <a:tc>
                  <a:txBody>
                    <a:bodyPr/>
                    <a:lstStyle/>
                    <a:p>
                      <a:pPr marL="0" marR="95250" lvl="0" indent="0" algn="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CARIBBEAN</a:t>
                      </a:r>
                      <a:endParaRPr sz="1400" u="none" strike="noStrike" cap="none"/>
                    </a:p>
                  </a:txBody>
                  <a:tcPr marL="27425" marR="27425" marT="27425" marB="27425" anchor="ctr">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11</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0</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3"/>
                  </a:ext>
                </a:extLst>
              </a:tr>
              <a:tr h="306250">
                <a:tc>
                  <a:txBody>
                    <a:bodyPr/>
                    <a:lstStyle/>
                    <a:p>
                      <a:pPr marL="0" marR="95250" lvl="0" indent="0" algn="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LATIN AMERICA</a:t>
                      </a:r>
                      <a:endParaRPr sz="1400" u="none" strike="noStrike" cap="none"/>
                    </a:p>
                  </a:txBody>
                  <a:tcPr marL="27425" marR="27425" marT="27425" marB="27425" anchor="ctr">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6</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19</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4"/>
                  </a:ext>
                </a:extLst>
              </a:tr>
              <a:tr h="306250">
                <a:tc>
                  <a:txBody>
                    <a:bodyPr/>
                    <a:lstStyle/>
                    <a:p>
                      <a:pPr marL="0" marR="95250" lvl="0" indent="0" algn="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PACIFIC ISLANDS</a:t>
                      </a:r>
                      <a:endParaRPr sz="1400" u="none" strike="noStrike" cap="none"/>
                    </a:p>
                  </a:txBody>
                  <a:tcPr marL="27425" marR="27425" marT="27425" marB="27425" anchor="ctr">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0</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oboto"/>
                          <a:ea typeface="Roboto"/>
                          <a:cs typeface="Roboto"/>
                          <a:sym typeface="Roboto"/>
                        </a:rPr>
                        <a:t>21</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5"/>
                  </a:ext>
                </a:extLst>
              </a:tr>
              <a:tr h="306250">
                <a:tc>
                  <a:txBody>
                    <a:bodyPr/>
                    <a:lstStyle/>
                    <a:p>
                      <a:pPr marL="0" marR="95250" lvl="0" indent="0" algn="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TOTAL</a:t>
                      </a:r>
                      <a:endParaRPr sz="1400" u="none" strike="noStrike" cap="none"/>
                    </a:p>
                  </a:txBody>
                  <a:tcPr marL="27425" marR="27425" marT="27425" marB="27425" anchor="ctr">
                    <a:lnL w="9525" cap="flat" cmpd="sng">
                      <a:solidFill>
                        <a:srgbClr val="FFFFFF"/>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23</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Roboto"/>
                          <a:ea typeface="Roboto"/>
                          <a:cs typeface="Roboto"/>
                          <a:sym typeface="Roboto"/>
                        </a:rPr>
                        <a:t>52</a:t>
                      </a:r>
                      <a:endParaRPr sz="1400" u="none" strike="noStrike" cap="none"/>
                    </a:p>
                  </a:txBody>
                  <a:tcPr marL="27425" marR="27425" marT="27425" marB="27425" anchor="ctr">
                    <a:lnL w="9525" cap="flat" cmpd="sng">
                      <a:solidFill>
                        <a:srgbClr val="80808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3" name="Google Shape;153;p8"/>
          <p:cNvSpPr/>
          <p:nvPr/>
        </p:nvSpPr>
        <p:spPr>
          <a:xfrm>
            <a:off x="3124200" y="3311525"/>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8"/>
          <p:cNvSpPr txBox="1"/>
          <p:nvPr/>
        </p:nvSpPr>
        <p:spPr>
          <a:xfrm>
            <a:off x="6548232" y="1382911"/>
            <a:ext cx="38462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TABLE 4 </a:t>
            </a:r>
            <a:r>
              <a:rPr lang="en-US" sz="1400" b="0" i="1" u="none" strike="noStrike" cap="none">
                <a:solidFill>
                  <a:srgbClr val="000000"/>
                </a:solidFill>
                <a:latin typeface="Calibri"/>
                <a:ea typeface="Calibri"/>
                <a:cs typeface="Calibri"/>
                <a:sym typeface="Calibri"/>
              </a:rPr>
              <a:t> Dataset by Region and Context</a:t>
            </a:r>
            <a:endParaRPr sz="1400" b="0" i="0" u="none" strike="noStrike" cap="none">
              <a:solidFill>
                <a:srgbClr val="000000"/>
              </a:solidFill>
              <a:latin typeface="Arial"/>
              <a:ea typeface="Arial"/>
              <a:cs typeface="Arial"/>
              <a:sym typeface="Arial"/>
            </a:endParaRPr>
          </a:p>
        </p:txBody>
      </p:sp>
      <p:pic>
        <p:nvPicPr>
          <p:cNvPr id="155" name="Google Shape;155;p8"/>
          <p:cNvPicPr preferRelativeResize="0"/>
          <p:nvPr/>
        </p:nvPicPr>
        <p:blipFill rotWithShape="1">
          <a:blip r:embed="rId3">
            <a:alphaModFix/>
          </a:blip>
          <a:srcRect/>
          <a:stretch/>
        </p:blipFill>
        <p:spPr>
          <a:xfrm>
            <a:off x="61580" y="1535112"/>
            <a:ext cx="5766402" cy="4812175"/>
          </a:xfrm>
          <a:prstGeom prst="rect">
            <a:avLst/>
          </a:prstGeom>
          <a:noFill/>
          <a:ln>
            <a:noFill/>
          </a:ln>
        </p:spPr>
      </p:pic>
      <p:sp>
        <p:nvSpPr>
          <p:cNvPr id="156" name="Google Shape;156;p8"/>
          <p:cNvSpPr txBox="1"/>
          <p:nvPr/>
        </p:nvSpPr>
        <p:spPr>
          <a:xfrm>
            <a:off x="0" y="6038422"/>
            <a:ext cx="76620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Calibri"/>
                <a:ea typeface="Calibri"/>
                <a:cs typeface="Calibri"/>
                <a:sym typeface="Calibri"/>
              </a:rPr>
              <a:t>FIGURE 7 </a:t>
            </a:r>
            <a:r>
              <a:rPr lang="en-US" sz="1400" b="0" i="1" u="none" strike="noStrike" cap="none">
                <a:solidFill>
                  <a:srgbClr val="000000"/>
                </a:solidFill>
                <a:latin typeface="Calibri"/>
                <a:ea typeface="Calibri"/>
                <a:cs typeface="Calibri"/>
                <a:sym typeface="Calibri"/>
              </a:rPr>
              <a:t> Cost Comparison for Post-Disaster and Prevention Contexts</a:t>
            </a:r>
            <a:endParaRPr sz="1400" b="0" i="0" u="none" strike="noStrike" cap="none">
              <a:solidFill>
                <a:srgbClr val="000000"/>
              </a:solidFill>
              <a:latin typeface="Arial"/>
              <a:ea typeface="Arial"/>
              <a:cs typeface="Arial"/>
              <a:sym typeface="Arial"/>
            </a:endParaRPr>
          </a:p>
        </p:txBody>
      </p:sp>
      <p:sp>
        <p:nvSpPr>
          <p:cNvPr id="157" name="Google Shape;157;p8"/>
          <p:cNvSpPr txBox="1"/>
          <p:nvPr/>
        </p:nvSpPr>
        <p:spPr>
          <a:xfrm>
            <a:off x="6364020" y="4454886"/>
            <a:ext cx="4020334"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C41F6D"/>
                </a:solidFill>
                <a:latin typeface="Calibri"/>
                <a:ea typeface="Calibri"/>
                <a:cs typeface="Calibri"/>
                <a:sym typeface="Calibri"/>
              </a:rPr>
              <a:t>Investments in improving existing housing before a disaster are more cost efficient and enable more of the investment to be directed toward non-structural and forward-looking interventions, rather than repairs.  </a:t>
            </a:r>
            <a:endParaRPr/>
          </a:p>
        </p:txBody>
      </p:sp>
      <p:sp>
        <p:nvSpPr>
          <p:cNvPr id="4" name="TextBox 3">
            <a:extLst>
              <a:ext uri="{FF2B5EF4-FFF2-40B4-BE49-F238E27FC236}">
                <a16:creationId xmlns:a16="http://schemas.microsoft.com/office/drawing/2014/main" id="{5D5CE932-C90D-22E2-F1D5-BAE288B1F61A}"/>
              </a:ext>
            </a:extLst>
          </p:cNvPr>
          <p:cNvSpPr txBox="1"/>
          <p:nvPr/>
        </p:nvSpPr>
        <p:spPr>
          <a:xfrm>
            <a:off x="0" y="6401541"/>
            <a:ext cx="624708" cy="307777"/>
          </a:xfrm>
          <a:prstGeom prst="rect">
            <a:avLst/>
          </a:prstGeom>
          <a:noFill/>
        </p:spPr>
        <p:txBody>
          <a:bodyPr wrap="square">
            <a:spAutoFit/>
          </a:bodyPr>
          <a:lstStyle/>
          <a:p>
            <a:fld id="{00000000-1234-1234-1234-123412341234}" type="slidenum">
              <a:rPr lang="es-CO" smtClean="0">
                <a:solidFill>
                  <a:schemeClr val="bg1"/>
                </a:solidFill>
              </a:rPr>
              <a:pPr/>
              <a:t>19</a:t>
            </a:fld>
            <a:endParaRPr lang="es-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787100" y="3428750"/>
            <a:ext cx="9544200" cy="187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900"/>
              <a:buNone/>
            </a:pPr>
            <a:r>
              <a:rPr lang="en-US" sz="3400"/>
              <a:t>The Case For Improving Existing Housing</a:t>
            </a:r>
            <a:br>
              <a:rPr lang="en-US" sz="3400"/>
            </a:br>
            <a:r>
              <a:rPr lang="en-US" sz="3400"/>
              <a:t>A carbon and cost perspective</a:t>
            </a:r>
            <a:endParaRPr sz="3400"/>
          </a:p>
          <a:p>
            <a:pPr marL="0" lvl="0" indent="0" algn="l" rtl="0">
              <a:lnSpc>
                <a:spcPct val="100000"/>
              </a:lnSpc>
              <a:spcBef>
                <a:spcPts val="0"/>
              </a:spcBef>
              <a:spcAft>
                <a:spcPts val="0"/>
              </a:spcAft>
              <a:buSzPts val="4900"/>
              <a:buNone/>
            </a:pPr>
            <a:endParaRPr sz="3400"/>
          </a:p>
        </p:txBody>
      </p:sp>
      <p:sp>
        <p:nvSpPr>
          <p:cNvPr id="108" name="Google Shape;108;p15"/>
          <p:cNvSpPr txBox="1">
            <a:spLocks noGrp="1"/>
          </p:cNvSpPr>
          <p:nvPr>
            <p:ph type="subTitle" idx="1"/>
          </p:nvPr>
        </p:nvSpPr>
        <p:spPr>
          <a:xfrm>
            <a:off x="2108596" y="5523563"/>
            <a:ext cx="8766900" cy="52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US"/>
              <a:t>World Urban Forum</a:t>
            </a:r>
            <a:endParaRPr/>
          </a:p>
          <a:p>
            <a:pPr marL="0" lvl="0" indent="0" algn="l" rtl="0">
              <a:lnSpc>
                <a:spcPct val="100000"/>
              </a:lnSpc>
              <a:spcBef>
                <a:spcPts val="0"/>
              </a:spcBef>
              <a:spcAft>
                <a:spcPts val="0"/>
              </a:spcAft>
              <a:buClr>
                <a:srgbClr val="000000"/>
              </a:buClr>
              <a:buSzPts val="2200"/>
              <a:buFont typeface="Arial"/>
              <a:buNone/>
            </a:pPr>
            <a:r>
              <a:rPr lang="es-CO"/>
              <a:t>05 </a:t>
            </a:r>
            <a:r>
              <a:rPr lang="es-CO" err="1"/>
              <a:t>November</a:t>
            </a:r>
            <a:r>
              <a:rPr lang="es-CO"/>
              <a:t> 2024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400" b="1" i="0" u="none" strike="noStrike">
                <a:solidFill>
                  <a:srgbClr val="000000"/>
                </a:solidFill>
                <a:latin typeface="Calibri"/>
                <a:ea typeface="Calibri"/>
                <a:cs typeface="Calibri"/>
                <a:sym typeface="Calibri"/>
              </a:rPr>
              <a:t>Improving housing before—rather than after—a disaster, is a smarter, more cost-effective investment. </a:t>
            </a:r>
            <a:endParaRPr sz="2400"/>
          </a:p>
        </p:txBody>
      </p:sp>
      <p:sp>
        <p:nvSpPr>
          <p:cNvPr id="165" name="Google Shape;165;p9"/>
          <p:cNvSpPr/>
          <p:nvPr/>
        </p:nvSpPr>
        <p:spPr>
          <a:xfrm>
            <a:off x="3124200" y="3311525"/>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439070" y="5757163"/>
            <a:ext cx="99953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C41F6D"/>
                </a:solidFill>
                <a:latin typeface="Calibri"/>
                <a:ea typeface="Calibri"/>
                <a:cs typeface="Calibri"/>
                <a:sym typeface="Calibri"/>
              </a:rPr>
              <a:t>In post-disaster settings, investments should go beyond repairing damage, to make preventative home improvements that will protect the investment against future threats, for a low additional cost. </a:t>
            </a:r>
            <a:endParaRPr/>
          </a:p>
        </p:txBody>
      </p:sp>
      <p:pic>
        <p:nvPicPr>
          <p:cNvPr id="167" name="Google Shape;167;p9"/>
          <p:cNvPicPr preferRelativeResize="0"/>
          <p:nvPr/>
        </p:nvPicPr>
        <p:blipFill rotWithShape="1">
          <a:blip r:embed="rId3">
            <a:alphaModFix/>
          </a:blip>
          <a:srcRect/>
          <a:stretch/>
        </p:blipFill>
        <p:spPr>
          <a:xfrm>
            <a:off x="1669667" y="1503809"/>
            <a:ext cx="6197326" cy="4104459"/>
          </a:xfrm>
          <a:prstGeom prst="rect">
            <a:avLst/>
          </a:prstGeom>
          <a:noFill/>
          <a:ln>
            <a:noFill/>
          </a:ln>
        </p:spPr>
      </p:pic>
      <p:sp>
        <p:nvSpPr>
          <p:cNvPr id="168" name="Google Shape;168;p9"/>
          <p:cNvSpPr txBox="1"/>
          <p:nvPr/>
        </p:nvSpPr>
        <p:spPr>
          <a:xfrm>
            <a:off x="1117874" y="5519718"/>
            <a:ext cx="803138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C41F6D"/>
                </a:solidFill>
                <a:latin typeface="Roboto"/>
                <a:ea typeface="Roboto"/>
                <a:cs typeface="Roboto"/>
                <a:sym typeface="Roboto"/>
              </a:rPr>
              <a:t>Figure 8  </a:t>
            </a:r>
            <a:r>
              <a:rPr lang="en-US" sz="1400" b="0" i="1" u="none" strike="noStrike" cap="none">
                <a:solidFill>
                  <a:srgbClr val="000000"/>
                </a:solidFill>
                <a:latin typeface="Roboto"/>
                <a:ea typeface="Roboto"/>
                <a:cs typeface="Roboto"/>
                <a:sym typeface="Roboto"/>
              </a:rPr>
              <a:t>Average Costs by Roof Intervention Type, for  Life-Safety Performance Target (Sint Maarten)</a:t>
            </a: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0F92078F-7EDA-989F-0D6B-6C6F881EC795}"/>
              </a:ext>
            </a:extLst>
          </p:cNvPr>
          <p:cNvSpPr txBox="1"/>
          <p:nvPr/>
        </p:nvSpPr>
        <p:spPr>
          <a:xfrm>
            <a:off x="0" y="6415559"/>
            <a:ext cx="449580" cy="307777"/>
          </a:xfrm>
          <a:prstGeom prst="rect">
            <a:avLst/>
          </a:prstGeom>
          <a:noFill/>
        </p:spPr>
        <p:txBody>
          <a:bodyPr wrap="square">
            <a:spAutoFit/>
          </a:bodyPr>
          <a:lstStyle/>
          <a:p>
            <a:fld id="{00000000-1234-1234-1234-123412341234}" type="slidenum">
              <a:rPr lang="es-CO" smtClean="0">
                <a:solidFill>
                  <a:schemeClr val="bg1"/>
                </a:solidFill>
              </a:rPr>
              <a:pPr/>
              <a:t>20</a:t>
            </a:fld>
            <a:endParaRPr lang="es-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p:nvPr/>
        </p:nvSpPr>
        <p:spPr>
          <a:xfrm>
            <a:off x="5441275" y="1789588"/>
            <a:ext cx="2177100" cy="2138700"/>
          </a:xfrm>
          <a:prstGeom prst="roundRect">
            <a:avLst>
              <a:gd name="adj" fmla="val 16667"/>
            </a:avLst>
          </a:prstGeom>
          <a:solidFill>
            <a:srgbClr val="0C00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s-CO"/>
              <a:t>21</a:t>
            </a:fld>
            <a:endParaRPr/>
          </a:p>
        </p:txBody>
      </p:sp>
      <p:sp>
        <p:nvSpPr>
          <p:cNvPr id="197" name="Google Shape;197;p26"/>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OUR IMPACT</a:t>
            </a:r>
            <a:endParaRPr/>
          </a:p>
        </p:txBody>
      </p:sp>
      <p:sp>
        <p:nvSpPr>
          <p:cNvPr id="198" name="Google Shape;198;p26"/>
          <p:cNvSpPr txBox="1">
            <a:spLocks noGrp="1"/>
          </p:cNvSpPr>
          <p:nvPr>
            <p:ph type="sldNum" idx="2"/>
          </p:nvPr>
        </p:nvSpPr>
        <p:spPr>
          <a:xfrm>
            <a:off x="0" y="6517975"/>
            <a:ext cx="463500" cy="191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21</a:t>
            </a:fld>
            <a:endParaRPr/>
          </a:p>
        </p:txBody>
      </p:sp>
      <p:pic>
        <p:nvPicPr>
          <p:cNvPr id="199" name="Google Shape;199;p26" title="Impact Indicator=Economic Prosperity.png"/>
          <p:cNvPicPr preferRelativeResize="0"/>
          <p:nvPr/>
        </p:nvPicPr>
        <p:blipFill>
          <a:blip r:embed="rId3">
            <a:alphaModFix/>
          </a:blip>
          <a:stretch>
            <a:fillRect/>
          </a:stretch>
        </p:blipFill>
        <p:spPr>
          <a:xfrm>
            <a:off x="328625" y="4198014"/>
            <a:ext cx="1169494" cy="1167212"/>
          </a:xfrm>
          <a:prstGeom prst="rect">
            <a:avLst/>
          </a:prstGeom>
          <a:noFill/>
          <a:ln>
            <a:noFill/>
          </a:ln>
        </p:spPr>
      </p:pic>
      <p:pic>
        <p:nvPicPr>
          <p:cNvPr id="200" name="Google Shape;200;p26" title="Impact Indicator=Environmental Sustainability.png"/>
          <p:cNvPicPr preferRelativeResize="0"/>
          <p:nvPr/>
        </p:nvPicPr>
        <p:blipFill>
          <a:blip r:embed="rId4">
            <a:alphaModFix/>
          </a:blip>
          <a:stretch>
            <a:fillRect/>
          </a:stretch>
        </p:blipFill>
        <p:spPr>
          <a:xfrm>
            <a:off x="8008403" y="1977417"/>
            <a:ext cx="1167214" cy="1167212"/>
          </a:xfrm>
          <a:prstGeom prst="rect">
            <a:avLst/>
          </a:prstGeom>
          <a:noFill/>
          <a:ln>
            <a:noFill/>
          </a:ln>
        </p:spPr>
      </p:pic>
      <p:pic>
        <p:nvPicPr>
          <p:cNvPr id="201" name="Google Shape;201;p26" title="Impact Indicator=Gender Equity.png"/>
          <p:cNvPicPr preferRelativeResize="0"/>
          <p:nvPr/>
        </p:nvPicPr>
        <p:blipFill>
          <a:blip r:embed="rId5">
            <a:alphaModFix/>
          </a:blip>
          <a:stretch>
            <a:fillRect/>
          </a:stretch>
        </p:blipFill>
        <p:spPr>
          <a:xfrm>
            <a:off x="8073869" y="4330422"/>
            <a:ext cx="1169494" cy="1167212"/>
          </a:xfrm>
          <a:prstGeom prst="rect">
            <a:avLst/>
          </a:prstGeom>
          <a:noFill/>
          <a:ln>
            <a:noFill/>
          </a:ln>
        </p:spPr>
      </p:pic>
      <p:pic>
        <p:nvPicPr>
          <p:cNvPr id="202" name="Google Shape;202;p26" title="Impact Indicator=Knowledge Dissemination.png"/>
          <p:cNvPicPr preferRelativeResize="0"/>
          <p:nvPr/>
        </p:nvPicPr>
        <p:blipFill>
          <a:blip r:embed="rId6">
            <a:alphaModFix/>
          </a:blip>
          <a:stretch>
            <a:fillRect/>
          </a:stretch>
        </p:blipFill>
        <p:spPr>
          <a:xfrm>
            <a:off x="4137082" y="4162597"/>
            <a:ext cx="1169494" cy="1167212"/>
          </a:xfrm>
          <a:prstGeom prst="rect">
            <a:avLst/>
          </a:prstGeom>
          <a:noFill/>
          <a:ln>
            <a:noFill/>
          </a:ln>
        </p:spPr>
      </p:pic>
      <p:pic>
        <p:nvPicPr>
          <p:cNvPr id="203" name="Google Shape;203;p26" title="Impact Indicator=Safety &amp; Resilience.png"/>
          <p:cNvPicPr preferRelativeResize="0"/>
          <p:nvPr/>
        </p:nvPicPr>
        <p:blipFill>
          <a:blip r:embed="rId7">
            <a:alphaModFix/>
          </a:blip>
          <a:stretch>
            <a:fillRect/>
          </a:stretch>
        </p:blipFill>
        <p:spPr>
          <a:xfrm>
            <a:off x="4178847" y="1946100"/>
            <a:ext cx="1167214" cy="1167212"/>
          </a:xfrm>
          <a:prstGeom prst="rect">
            <a:avLst/>
          </a:prstGeom>
          <a:noFill/>
          <a:ln>
            <a:noFill/>
          </a:ln>
        </p:spPr>
      </p:pic>
      <p:pic>
        <p:nvPicPr>
          <p:cNvPr id="204" name="Google Shape;204;p26"/>
          <p:cNvPicPr preferRelativeResize="0"/>
          <p:nvPr/>
        </p:nvPicPr>
        <p:blipFill rotWithShape="1">
          <a:blip r:embed="rId8">
            <a:alphaModFix/>
          </a:blip>
          <a:srcRect r="64446" b="59564"/>
          <a:stretch/>
        </p:blipFill>
        <p:spPr>
          <a:xfrm>
            <a:off x="226675" y="1852975"/>
            <a:ext cx="1484152" cy="1192289"/>
          </a:xfrm>
          <a:prstGeom prst="rect">
            <a:avLst/>
          </a:prstGeom>
          <a:noFill/>
          <a:ln>
            <a:noFill/>
          </a:ln>
        </p:spPr>
      </p:pic>
      <p:sp>
        <p:nvSpPr>
          <p:cNvPr id="205" name="Google Shape;205;p26"/>
          <p:cNvSpPr txBox="1"/>
          <p:nvPr/>
        </p:nvSpPr>
        <p:spPr>
          <a:xfrm>
            <a:off x="37838" y="3113300"/>
            <a:ext cx="18618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solidFill>
                  <a:srgbClr val="1142FA"/>
                </a:solidFill>
                <a:latin typeface="Noto Sans"/>
                <a:ea typeface="Noto Sans"/>
                <a:cs typeface="Noto Sans"/>
                <a:sym typeface="Noto Sans"/>
              </a:rPr>
              <a:t>Systems </a:t>
            </a:r>
            <a:endParaRPr b="1">
              <a:solidFill>
                <a:srgbClr val="1142FA"/>
              </a:solidFill>
              <a:latin typeface="Noto Sans"/>
              <a:ea typeface="Noto Sans"/>
              <a:cs typeface="Noto Sans"/>
              <a:sym typeface="Noto Sans"/>
            </a:endParaRPr>
          </a:p>
          <a:p>
            <a:pPr marL="0" lvl="0" indent="0" algn="ctr" rtl="0">
              <a:spcBef>
                <a:spcPts val="0"/>
              </a:spcBef>
              <a:spcAft>
                <a:spcPts val="0"/>
              </a:spcAft>
              <a:buNone/>
            </a:pPr>
            <a:r>
              <a:rPr lang="es-CO" b="1">
                <a:solidFill>
                  <a:srgbClr val="1142FA"/>
                </a:solidFill>
                <a:latin typeface="Noto Sans"/>
                <a:ea typeface="Noto Sans"/>
                <a:cs typeface="Noto Sans"/>
                <a:sym typeface="Noto Sans"/>
              </a:rPr>
              <a:t>Change</a:t>
            </a:r>
            <a:endParaRPr b="1">
              <a:solidFill>
                <a:srgbClr val="1142FA"/>
              </a:solidFill>
              <a:latin typeface="Noto Sans"/>
              <a:ea typeface="Noto Sans"/>
              <a:cs typeface="Noto Sans"/>
              <a:sym typeface="Noto Sans"/>
            </a:endParaRPr>
          </a:p>
        </p:txBody>
      </p:sp>
      <p:sp>
        <p:nvSpPr>
          <p:cNvPr id="206" name="Google Shape;206;p26"/>
          <p:cNvSpPr txBox="1"/>
          <p:nvPr/>
        </p:nvSpPr>
        <p:spPr>
          <a:xfrm>
            <a:off x="5524525" y="1837588"/>
            <a:ext cx="2023200" cy="20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sz="3800" b="1">
                <a:solidFill>
                  <a:schemeClr val="lt1"/>
                </a:solidFill>
                <a:latin typeface="Noto Sans"/>
                <a:ea typeface="Noto Sans"/>
                <a:cs typeface="Noto Sans"/>
                <a:sym typeface="Noto Sans"/>
              </a:rPr>
              <a:t>1.1M</a:t>
            </a:r>
            <a:r>
              <a:rPr lang="es-CO" sz="3000" b="1">
                <a:solidFill>
                  <a:schemeClr val="lt1"/>
                </a:solidFill>
                <a:latin typeface="Noto Sans"/>
                <a:ea typeface="Noto Sans"/>
                <a:cs typeface="Noto Sans"/>
                <a:sym typeface="Noto Sans"/>
              </a:rPr>
              <a:t>+ </a:t>
            </a:r>
            <a:r>
              <a:rPr lang="es-CO" sz="3000">
                <a:solidFill>
                  <a:srgbClr val="FFFFFF"/>
                </a:solidFill>
                <a:latin typeface="Noto Sans"/>
                <a:ea typeface="Noto Sans"/>
                <a:cs typeface="Noto Sans"/>
                <a:sym typeface="Noto Sans"/>
              </a:rPr>
              <a:t>people made safer</a:t>
            </a:r>
            <a:endParaRPr sz="3000" b="1">
              <a:solidFill>
                <a:schemeClr val="lt1"/>
              </a:solidFill>
              <a:latin typeface="Noto Sans"/>
              <a:ea typeface="Noto Sans"/>
              <a:cs typeface="Noto Sans"/>
              <a:sym typeface="Noto Sans"/>
            </a:endParaRPr>
          </a:p>
          <a:p>
            <a:pPr marL="0" lvl="0" indent="0" algn="ctr" rtl="0">
              <a:spcBef>
                <a:spcPts val="0"/>
              </a:spcBef>
              <a:spcAft>
                <a:spcPts val="0"/>
              </a:spcAft>
              <a:buNone/>
            </a:pPr>
            <a:endParaRPr sz="3000" b="1">
              <a:solidFill>
                <a:schemeClr val="lt1"/>
              </a:solidFill>
              <a:latin typeface="Noto Sans"/>
              <a:ea typeface="Noto Sans"/>
              <a:cs typeface="Noto Sans"/>
              <a:sym typeface="Noto Sans"/>
            </a:endParaRPr>
          </a:p>
        </p:txBody>
      </p:sp>
      <p:sp>
        <p:nvSpPr>
          <p:cNvPr id="207" name="Google Shape;207;p26"/>
          <p:cNvSpPr txBox="1"/>
          <p:nvPr/>
        </p:nvSpPr>
        <p:spPr>
          <a:xfrm>
            <a:off x="7661125" y="3144625"/>
            <a:ext cx="18618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solidFill>
                  <a:srgbClr val="042B25"/>
                </a:solidFill>
                <a:latin typeface="Noto Sans"/>
                <a:ea typeface="Noto Sans"/>
                <a:cs typeface="Noto Sans"/>
                <a:sym typeface="Noto Sans"/>
              </a:rPr>
              <a:t>Climate Sustainability</a:t>
            </a:r>
            <a:endParaRPr b="1">
              <a:solidFill>
                <a:srgbClr val="042B25"/>
              </a:solidFill>
              <a:latin typeface="Noto Sans"/>
              <a:ea typeface="Noto Sans"/>
              <a:cs typeface="Noto Sans"/>
              <a:sym typeface="Noto Sans"/>
            </a:endParaRPr>
          </a:p>
        </p:txBody>
      </p:sp>
      <p:sp>
        <p:nvSpPr>
          <p:cNvPr id="208" name="Google Shape;208;p26"/>
          <p:cNvSpPr txBox="1"/>
          <p:nvPr/>
        </p:nvSpPr>
        <p:spPr>
          <a:xfrm>
            <a:off x="226674" y="5329800"/>
            <a:ext cx="13734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latin typeface="Noto Sans"/>
                <a:ea typeface="Noto Sans"/>
                <a:cs typeface="Noto Sans"/>
                <a:sym typeface="Noto Sans"/>
              </a:rPr>
              <a:t>Economic Prosperity</a:t>
            </a:r>
            <a:endParaRPr b="1">
              <a:latin typeface="Noto Sans"/>
              <a:ea typeface="Noto Sans"/>
              <a:cs typeface="Noto Sans"/>
              <a:sym typeface="Noto Sans"/>
            </a:endParaRPr>
          </a:p>
        </p:txBody>
      </p:sp>
      <p:sp>
        <p:nvSpPr>
          <p:cNvPr id="209" name="Google Shape;209;p26"/>
          <p:cNvSpPr txBox="1"/>
          <p:nvPr/>
        </p:nvSpPr>
        <p:spPr>
          <a:xfrm>
            <a:off x="3790925" y="5329800"/>
            <a:ext cx="18618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solidFill>
                  <a:srgbClr val="DB4545"/>
                </a:solidFill>
                <a:latin typeface="Noto Sans"/>
                <a:ea typeface="Noto Sans"/>
                <a:cs typeface="Noto Sans"/>
                <a:sym typeface="Noto Sans"/>
              </a:rPr>
              <a:t>Knowledge Dissemination</a:t>
            </a:r>
            <a:endParaRPr b="1">
              <a:solidFill>
                <a:srgbClr val="DB4545"/>
              </a:solidFill>
              <a:latin typeface="Noto Sans"/>
              <a:ea typeface="Noto Sans"/>
              <a:cs typeface="Noto Sans"/>
              <a:sym typeface="Noto Sans"/>
            </a:endParaRPr>
          </a:p>
        </p:txBody>
      </p:sp>
      <p:sp>
        <p:nvSpPr>
          <p:cNvPr id="210" name="Google Shape;210;p26"/>
          <p:cNvSpPr txBox="1"/>
          <p:nvPr/>
        </p:nvSpPr>
        <p:spPr>
          <a:xfrm>
            <a:off x="7813526" y="5329800"/>
            <a:ext cx="18618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solidFill>
                  <a:srgbClr val="990F62"/>
                </a:solidFill>
                <a:latin typeface="Noto Sans"/>
                <a:ea typeface="Noto Sans"/>
                <a:cs typeface="Noto Sans"/>
                <a:sym typeface="Noto Sans"/>
              </a:rPr>
              <a:t>Gender </a:t>
            </a:r>
            <a:endParaRPr b="1">
              <a:solidFill>
                <a:srgbClr val="990F62"/>
              </a:solidFill>
              <a:latin typeface="Noto Sans"/>
              <a:ea typeface="Noto Sans"/>
              <a:cs typeface="Noto Sans"/>
              <a:sym typeface="Noto Sans"/>
            </a:endParaRPr>
          </a:p>
          <a:p>
            <a:pPr marL="0" lvl="0" indent="0" algn="ctr" rtl="0">
              <a:spcBef>
                <a:spcPts val="0"/>
              </a:spcBef>
              <a:spcAft>
                <a:spcPts val="0"/>
              </a:spcAft>
              <a:buNone/>
            </a:pPr>
            <a:r>
              <a:rPr lang="es-CO" b="1">
                <a:solidFill>
                  <a:srgbClr val="990F62"/>
                </a:solidFill>
                <a:latin typeface="Noto Sans"/>
                <a:ea typeface="Noto Sans"/>
                <a:cs typeface="Noto Sans"/>
                <a:sym typeface="Noto Sans"/>
              </a:rPr>
              <a:t>Equity</a:t>
            </a:r>
            <a:endParaRPr b="1">
              <a:solidFill>
                <a:srgbClr val="990F62"/>
              </a:solidFill>
              <a:latin typeface="Noto Sans"/>
              <a:ea typeface="Noto Sans"/>
              <a:cs typeface="Noto Sans"/>
              <a:sym typeface="Noto Sans"/>
            </a:endParaRPr>
          </a:p>
        </p:txBody>
      </p:sp>
      <p:sp>
        <p:nvSpPr>
          <p:cNvPr id="211" name="Google Shape;211;p26"/>
          <p:cNvSpPr txBox="1"/>
          <p:nvPr/>
        </p:nvSpPr>
        <p:spPr>
          <a:xfrm>
            <a:off x="3791188" y="3050175"/>
            <a:ext cx="18618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b="1">
                <a:solidFill>
                  <a:srgbClr val="0C00C3"/>
                </a:solidFill>
                <a:latin typeface="Noto Sans"/>
                <a:ea typeface="Noto Sans"/>
                <a:cs typeface="Noto Sans"/>
                <a:sym typeface="Noto Sans"/>
              </a:rPr>
              <a:t>Safety,</a:t>
            </a:r>
            <a:endParaRPr b="1">
              <a:solidFill>
                <a:srgbClr val="0C00C3"/>
              </a:solidFill>
              <a:latin typeface="Noto Sans"/>
              <a:ea typeface="Noto Sans"/>
              <a:cs typeface="Noto Sans"/>
              <a:sym typeface="Noto Sans"/>
            </a:endParaRPr>
          </a:p>
          <a:p>
            <a:pPr marL="0" lvl="0" indent="0" algn="ctr" rtl="0">
              <a:spcBef>
                <a:spcPts val="0"/>
              </a:spcBef>
              <a:spcAft>
                <a:spcPts val="0"/>
              </a:spcAft>
              <a:buNone/>
            </a:pPr>
            <a:r>
              <a:rPr lang="es-CO" b="1">
                <a:solidFill>
                  <a:srgbClr val="0C00C3"/>
                </a:solidFill>
                <a:latin typeface="Noto Sans"/>
                <a:ea typeface="Noto Sans"/>
                <a:cs typeface="Noto Sans"/>
                <a:sym typeface="Noto Sans"/>
              </a:rPr>
              <a:t> Resilience,</a:t>
            </a:r>
            <a:endParaRPr b="1">
              <a:solidFill>
                <a:srgbClr val="0C00C3"/>
              </a:solidFill>
              <a:latin typeface="Noto Sans"/>
              <a:ea typeface="Noto Sans"/>
              <a:cs typeface="Noto Sans"/>
              <a:sym typeface="Noto Sans"/>
            </a:endParaRPr>
          </a:p>
          <a:p>
            <a:pPr marL="0" lvl="0" indent="0" algn="ctr" rtl="0">
              <a:spcBef>
                <a:spcPts val="0"/>
              </a:spcBef>
              <a:spcAft>
                <a:spcPts val="0"/>
              </a:spcAft>
              <a:buNone/>
            </a:pPr>
            <a:r>
              <a:rPr lang="es-CO" b="1">
                <a:solidFill>
                  <a:srgbClr val="0C00C3"/>
                </a:solidFill>
                <a:latin typeface="Noto Sans"/>
                <a:ea typeface="Noto Sans"/>
                <a:cs typeface="Noto Sans"/>
                <a:sym typeface="Noto Sans"/>
              </a:rPr>
              <a:t> &amp; Health</a:t>
            </a:r>
            <a:endParaRPr b="1">
              <a:solidFill>
                <a:srgbClr val="0C00C3"/>
              </a:solidFill>
              <a:latin typeface="Noto Sans"/>
              <a:ea typeface="Noto Sans"/>
              <a:cs typeface="Noto Sans"/>
              <a:sym typeface="Noto Sans"/>
            </a:endParaRPr>
          </a:p>
          <a:p>
            <a:pPr marL="0" lvl="0" indent="0" algn="ctr" rtl="0">
              <a:spcBef>
                <a:spcPts val="0"/>
              </a:spcBef>
              <a:spcAft>
                <a:spcPts val="0"/>
              </a:spcAft>
              <a:buNone/>
            </a:pPr>
            <a:endParaRPr b="1">
              <a:solidFill>
                <a:srgbClr val="0C00C3"/>
              </a:solidFill>
              <a:latin typeface="Noto Sans"/>
              <a:ea typeface="Noto Sans"/>
              <a:cs typeface="Noto Sans"/>
              <a:sym typeface="Noto Sans"/>
            </a:endParaRPr>
          </a:p>
          <a:p>
            <a:pPr marL="0" lvl="0" indent="0" algn="ctr" rtl="0">
              <a:spcBef>
                <a:spcPts val="0"/>
              </a:spcBef>
              <a:spcAft>
                <a:spcPts val="0"/>
              </a:spcAft>
              <a:buNone/>
            </a:pPr>
            <a:endParaRPr b="1">
              <a:solidFill>
                <a:schemeClr val="dk1"/>
              </a:solidFill>
              <a:latin typeface="Noto Sans"/>
              <a:ea typeface="Noto Sans"/>
              <a:cs typeface="Noto Sans"/>
              <a:sym typeface="Noto Sans"/>
            </a:endParaRPr>
          </a:p>
        </p:txBody>
      </p:sp>
      <p:sp>
        <p:nvSpPr>
          <p:cNvPr id="212" name="Google Shape;212;p26"/>
          <p:cNvSpPr/>
          <p:nvPr/>
        </p:nvSpPr>
        <p:spPr>
          <a:xfrm>
            <a:off x="9347000" y="1754150"/>
            <a:ext cx="2177100" cy="2138700"/>
          </a:xfrm>
          <a:prstGeom prst="roundRect">
            <a:avLst>
              <a:gd name="adj" fmla="val 16667"/>
            </a:avLst>
          </a:prstGeom>
          <a:solidFill>
            <a:srgbClr val="042B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26"/>
          <p:cNvSpPr txBox="1"/>
          <p:nvPr/>
        </p:nvSpPr>
        <p:spPr>
          <a:xfrm>
            <a:off x="9423950" y="1775625"/>
            <a:ext cx="2023200" cy="1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sz="3800" b="1">
                <a:solidFill>
                  <a:srgbClr val="FFFFFF"/>
                </a:solidFill>
                <a:latin typeface="Noto Sans"/>
                <a:ea typeface="Noto Sans"/>
                <a:cs typeface="Noto Sans"/>
                <a:sym typeface="Noto Sans"/>
              </a:rPr>
              <a:t>1.5M+</a:t>
            </a:r>
            <a:r>
              <a:rPr lang="es-CO" sz="3800">
                <a:solidFill>
                  <a:srgbClr val="FFFFFF"/>
                </a:solidFill>
                <a:latin typeface="Noto Sans"/>
                <a:ea typeface="Noto Sans"/>
                <a:cs typeface="Noto Sans"/>
                <a:sym typeface="Noto Sans"/>
              </a:rPr>
              <a:t> </a:t>
            </a:r>
            <a:r>
              <a:rPr lang="es-CO" sz="3000">
                <a:solidFill>
                  <a:srgbClr val="FFFFFF"/>
                </a:solidFill>
                <a:latin typeface="Noto Sans"/>
                <a:ea typeface="Noto Sans"/>
                <a:cs typeface="Noto Sans"/>
                <a:sym typeface="Noto Sans"/>
              </a:rPr>
              <a:t>mt of emissions avoided</a:t>
            </a:r>
            <a:endParaRPr sz="3000" b="1">
              <a:solidFill>
                <a:schemeClr val="lt1"/>
              </a:solidFill>
              <a:latin typeface="Noto Sans"/>
              <a:ea typeface="Noto Sans"/>
              <a:cs typeface="Noto Sans"/>
              <a:sym typeface="Noto Sans"/>
            </a:endParaRPr>
          </a:p>
          <a:p>
            <a:pPr marL="0" lvl="0" indent="0" algn="ctr" rtl="0">
              <a:spcBef>
                <a:spcPts val="0"/>
              </a:spcBef>
              <a:spcAft>
                <a:spcPts val="0"/>
              </a:spcAft>
              <a:buNone/>
            </a:pPr>
            <a:endParaRPr sz="3000" b="1">
              <a:solidFill>
                <a:schemeClr val="lt1"/>
              </a:solidFill>
              <a:latin typeface="Noto Sans"/>
              <a:ea typeface="Noto Sans"/>
              <a:cs typeface="Noto Sans"/>
              <a:sym typeface="Noto Sans"/>
            </a:endParaRPr>
          </a:p>
        </p:txBody>
      </p:sp>
      <p:sp>
        <p:nvSpPr>
          <p:cNvPr id="214" name="Google Shape;214;p26"/>
          <p:cNvSpPr/>
          <p:nvPr/>
        </p:nvSpPr>
        <p:spPr>
          <a:xfrm>
            <a:off x="5409625" y="4162625"/>
            <a:ext cx="2177100" cy="2067900"/>
          </a:xfrm>
          <a:prstGeom prst="roundRect">
            <a:avLst>
              <a:gd name="adj" fmla="val 16667"/>
            </a:avLst>
          </a:prstGeom>
          <a:solidFill>
            <a:srgbClr val="DB454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p26"/>
          <p:cNvSpPr txBox="1"/>
          <p:nvPr/>
        </p:nvSpPr>
        <p:spPr>
          <a:xfrm>
            <a:off x="5441275" y="4238825"/>
            <a:ext cx="2177100" cy="1890900"/>
          </a:xfrm>
          <a:prstGeom prst="rect">
            <a:avLst/>
          </a:prstGeom>
          <a:noFill/>
          <a:ln>
            <a:noFill/>
          </a:ln>
        </p:spPr>
        <p:txBody>
          <a:bodyPr spcFirstLastPara="1" wrap="square" lIns="91425" tIns="91425" rIns="91425" bIns="91425" anchor="t" anchorCtr="0">
            <a:noAutofit/>
          </a:bodyPr>
          <a:lstStyle/>
          <a:p>
            <a:pPr marL="0" lvl="0" indent="0" algn="ctr" rtl="0">
              <a:lnSpc>
                <a:spcPct val="111627"/>
              </a:lnSpc>
              <a:spcBef>
                <a:spcPts val="0"/>
              </a:spcBef>
              <a:spcAft>
                <a:spcPts val="0"/>
              </a:spcAft>
              <a:buClr>
                <a:schemeClr val="dk1"/>
              </a:buClr>
              <a:buSzPts val="1100"/>
              <a:buFont typeface="Arial"/>
              <a:buNone/>
            </a:pPr>
            <a:r>
              <a:rPr lang="es-CO" sz="3800" b="1">
                <a:solidFill>
                  <a:schemeClr val="lt1"/>
                </a:solidFill>
                <a:latin typeface="Noto Sans"/>
                <a:ea typeface="Noto Sans"/>
                <a:cs typeface="Noto Sans"/>
                <a:sym typeface="Noto Sans"/>
              </a:rPr>
              <a:t>2.2M+ </a:t>
            </a:r>
            <a:r>
              <a:rPr lang="es-CO" sz="3000">
                <a:solidFill>
                  <a:schemeClr val="lt1"/>
                </a:solidFill>
                <a:latin typeface="Noto Sans"/>
                <a:ea typeface="Noto Sans"/>
                <a:cs typeface="Noto Sans"/>
                <a:sym typeface="Noto Sans"/>
              </a:rPr>
              <a:t>people reached </a:t>
            </a:r>
            <a:endParaRPr sz="3000" b="1">
              <a:solidFill>
                <a:schemeClr val="lt1"/>
              </a:solidFill>
              <a:latin typeface="Noto Sans"/>
              <a:ea typeface="Noto Sans"/>
              <a:cs typeface="Noto Sans"/>
              <a:sym typeface="Noto Sans"/>
            </a:endParaRPr>
          </a:p>
        </p:txBody>
      </p:sp>
      <p:sp>
        <p:nvSpPr>
          <p:cNvPr id="216" name="Google Shape;216;p26"/>
          <p:cNvSpPr/>
          <p:nvPr/>
        </p:nvSpPr>
        <p:spPr>
          <a:xfrm>
            <a:off x="9347001" y="4091750"/>
            <a:ext cx="2177100" cy="2138700"/>
          </a:xfrm>
          <a:prstGeom prst="roundRect">
            <a:avLst>
              <a:gd name="adj" fmla="val 16667"/>
            </a:avLst>
          </a:prstGeom>
          <a:solidFill>
            <a:srgbClr val="990F6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p26"/>
          <p:cNvSpPr txBox="1"/>
          <p:nvPr/>
        </p:nvSpPr>
        <p:spPr>
          <a:xfrm>
            <a:off x="9503700" y="4182988"/>
            <a:ext cx="1947000" cy="1707600"/>
          </a:xfrm>
          <a:prstGeom prst="rect">
            <a:avLst/>
          </a:prstGeom>
          <a:noFill/>
          <a:ln>
            <a:noFill/>
          </a:ln>
        </p:spPr>
        <p:txBody>
          <a:bodyPr spcFirstLastPara="1" wrap="square" lIns="91425" tIns="91425" rIns="91425" bIns="91425" anchor="t" anchorCtr="0">
            <a:noAutofit/>
          </a:bodyPr>
          <a:lstStyle/>
          <a:p>
            <a:pPr marL="0" lvl="0" indent="0" algn="ctr" rtl="0">
              <a:lnSpc>
                <a:spcPct val="111627"/>
              </a:lnSpc>
              <a:spcBef>
                <a:spcPts val="0"/>
              </a:spcBef>
              <a:spcAft>
                <a:spcPts val="0"/>
              </a:spcAft>
              <a:buClr>
                <a:schemeClr val="dk1"/>
              </a:buClr>
              <a:buSzPts val="1100"/>
              <a:buFont typeface="Arial"/>
              <a:buNone/>
            </a:pPr>
            <a:r>
              <a:rPr lang="es-CO" sz="3800" b="1">
                <a:solidFill>
                  <a:srgbClr val="FFFFFF"/>
                </a:solidFill>
                <a:latin typeface="Noto Sans"/>
                <a:ea typeface="Noto Sans"/>
                <a:cs typeface="Noto Sans"/>
                <a:sym typeface="Noto Sans"/>
              </a:rPr>
              <a:t>28K</a:t>
            </a:r>
            <a:r>
              <a:rPr lang="es-CO" sz="3000">
                <a:solidFill>
                  <a:srgbClr val="FFFFFF"/>
                </a:solidFill>
                <a:latin typeface="Noto Sans"/>
                <a:ea typeface="Noto Sans"/>
                <a:cs typeface="Noto Sans"/>
                <a:sym typeface="Noto Sans"/>
              </a:rPr>
              <a:t>+ women trained</a:t>
            </a:r>
            <a:endParaRPr sz="3000" b="1">
              <a:solidFill>
                <a:schemeClr val="lt1"/>
              </a:solidFill>
              <a:latin typeface="Noto Sans"/>
              <a:ea typeface="Noto Sans"/>
              <a:cs typeface="Noto Sans"/>
              <a:sym typeface="Noto Sans"/>
            </a:endParaRPr>
          </a:p>
        </p:txBody>
      </p:sp>
      <p:sp>
        <p:nvSpPr>
          <p:cNvPr id="218" name="Google Shape;218;p26"/>
          <p:cNvSpPr/>
          <p:nvPr/>
        </p:nvSpPr>
        <p:spPr>
          <a:xfrm>
            <a:off x="1518475" y="1723638"/>
            <a:ext cx="2177100" cy="2169300"/>
          </a:xfrm>
          <a:prstGeom prst="roundRect">
            <a:avLst>
              <a:gd name="adj" fmla="val 16667"/>
            </a:avLst>
          </a:prstGeom>
          <a:solidFill>
            <a:srgbClr val="1142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 name="Google Shape;219;p26"/>
          <p:cNvSpPr txBox="1"/>
          <p:nvPr/>
        </p:nvSpPr>
        <p:spPr>
          <a:xfrm>
            <a:off x="1458601" y="1977425"/>
            <a:ext cx="2177100" cy="1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CO" sz="3000">
                <a:solidFill>
                  <a:srgbClr val="FFFFFF"/>
                </a:solidFill>
                <a:highlight>
                  <a:srgbClr val="0041FF"/>
                </a:highlight>
                <a:latin typeface="Noto Sans"/>
                <a:ea typeface="Noto Sans"/>
                <a:cs typeface="Noto Sans"/>
                <a:sym typeface="Noto Sans"/>
              </a:rPr>
              <a:t>Over </a:t>
            </a:r>
            <a:r>
              <a:rPr lang="es-CO" sz="3800" b="1">
                <a:solidFill>
                  <a:srgbClr val="FFFFFF"/>
                </a:solidFill>
                <a:highlight>
                  <a:srgbClr val="0041FF"/>
                </a:highlight>
                <a:latin typeface="Noto Sans"/>
                <a:ea typeface="Noto Sans"/>
                <a:cs typeface="Noto Sans"/>
                <a:sym typeface="Noto Sans"/>
              </a:rPr>
              <a:t>70</a:t>
            </a:r>
            <a:r>
              <a:rPr lang="es-CO" sz="3000">
                <a:solidFill>
                  <a:srgbClr val="FFFFFF"/>
                </a:solidFill>
                <a:highlight>
                  <a:srgbClr val="0041FF"/>
                </a:highlight>
                <a:latin typeface="Noto Sans"/>
                <a:ea typeface="Noto Sans"/>
                <a:cs typeface="Noto Sans"/>
                <a:sym typeface="Noto Sans"/>
              </a:rPr>
              <a:t> policies influenced </a:t>
            </a:r>
            <a:r>
              <a:rPr lang="es-CO" sz="3000">
                <a:solidFill>
                  <a:srgbClr val="FFFFFF"/>
                </a:solidFill>
                <a:highlight>
                  <a:srgbClr val="0041FF"/>
                </a:highlight>
              </a:rPr>
              <a:t> </a:t>
            </a:r>
            <a:endParaRPr sz="3000" b="1">
              <a:solidFill>
                <a:schemeClr val="lt1"/>
              </a:solidFill>
              <a:latin typeface="Noto Sans"/>
              <a:ea typeface="Noto Sans"/>
              <a:cs typeface="Noto Sans"/>
              <a:sym typeface="Noto Sans"/>
            </a:endParaRPr>
          </a:p>
          <a:p>
            <a:pPr marL="0" lvl="0" indent="0" algn="ctr" rtl="0">
              <a:spcBef>
                <a:spcPts val="0"/>
              </a:spcBef>
              <a:spcAft>
                <a:spcPts val="0"/>
              </a:spcAft>
              <a:buNone/>
            </a:pPr>
            <a:endParaRPr sz="3000" b="1">
              <a:solidFill>
                <a:schemeClr val="lt1"/>
              </a:solidFill>
              <a:latin typeface="Noto Sans"/>
              <a:ea typeface="Noto Sans"/>
              <a:cs typeface="Noto Sans"/>
              <a:sym typeface="Noto Sans"/>
            </a:endParaRPr>
          </a:p>
        </p:txBody>
      </p:sp>
      <p:sp>
        <p:nvSpPr>
          <p:cNvPr id="220" name="Google Shape;220;p26"/>
          <p:cNvSpPr/>
          <p:nvPr/>
        </p:nvSpPr>
        <p:spPr>
          <a:xfrm>
            <a:off x="1467652" y="4091775"/>
            <a:ext cx="2227800" cy="2138700"/>
          </a:xfrm>
          <a:prstGeom prst="roundRect">
            <a:avLst>
              <a:gd name="adj" fmla="val 16667"/>
            </a:avLst>
          </a:prstGeom>
          <a:solidFill>
            <a:srgbClr val="37E3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 name="Google Shape;221;p26"/>
          <p:cNvSpPr txBox="1"/>
          <p:nvPr/>
        </p:nvSpPr>
        <p:spPr>
          <a:xfrm>
            <a:off x="1467650" y="4259200"/>
            <a:ext cx="2177100" cy="1418400"/>
          </a:xfrm>
          <a:prstGeom prst="rect">
            <a:avLst/>
          </a:prstGeom>
          <a:noFill/>
          <a:ln>
            <a:noFill/>
          </a:ln>
        </p:spPr>
        <p:txBody>
          <a:bodyPr spcFirstLastPara="1" wrap="square" lIns="91425" tIns="91425" rIns="91425" bIns="91425" anchor="t" anchorCtr="0">
            <a:noAutofit/>
          </a:bodyPr>
          <a:lstStyle/>
          <a:p>
            <a:pPr marL="0" lvl="0" indent="0" algn="ctr" rtl="0">
              <a:lnSpc>
                <a:spcPct val="111627"/>
              </a:lnSpc>
              <a:spcBef>
                <a:spcPts val="0"/>
              </a:spcBef>
              <a:spcAft>
                <a:spcPts val="0"/>
              </a:spcAft>
              <a:buClr>
                <a:schemeClr val="dk1"/>
              </a:buClr>
              <a:buSzPts val="1100"/>
              <a:buFont typeface="Arial"/>
              <a:buNone/>
            </a:pPr>
            <a:r>
              <a:rPr lang="es-CO" sz="3800" b="1">
                <a:solidFill>
                  <a:schemeClr val="lt1"/>
                </a:solidFill>
                <a:latin typeface="Noto Sans"/>
                <a:ea typeface="Noto Sans"/>
                <a:cs typeface="Noto Sans"/>
                <a:sym typeface="Noto Sans"/>
              </a:rPr>
              <a:t>40K</a:t>
            </a:r>
            <a:r>
              <a:rPr lang="es-CO" sz="3000" b="1">
                <a:solidFill>
                  <a:schemeClr val="lt1"/>
                </a:solidFill>
                <a:latin typeface="Noto Sans"/>
                <a:ea typeface="Noto Sans"/>
                <a:cs typeface="Noto Sans"/>
                <a:sym typeface="Noto Sans"/>
              </a:rPr>
              <a:t>+</a:t>
            </a:r>
            <a:endParaRPr sz="3000" b="1">
              <a:solidFill>
                <a:schemeClr val="lt1"/>
              </a:solidFill>
              <a:latin typeface="Noto Sans"/>
              <a:ea typeface="Noto Sans"/>
              <a:cs typeface="Noto Sans"/>
              <a:sym typeface="Noto Sans"/>
            </a:endParaRPr>
          </a:p>
          <a:p>
            <a:pPr marL="0" lvl="0" indent="0" algn="ctr" rtl="0">
              <a:lnSpc>
                <a:spcPct val="115000"/>
              </a:lnSpc>
              <a:spcBef>
                <a:spcPts val="0"/>
              </a:spcBef>
              <a:spcAft>
                <a:spcPts val="0"/>
              </a:spcAft>
              <a:buNone/>
            </a:pPr>
            <a:r>
              <a:rPr lang="es-CO" sz="3000">
                <a:solidFill>
                  <a:schemeClr val="lt1"/>
                </a:solidFill>
                <a:latin typeface="Noto Sans"/>
                <a:ea typeface="Noto Sans"/>
                <a:cs typeface="Noto Sans"/>
                <a:sym typeface="Noto Sans"/>
              </a:rPr>
              <a:t>Jobs </a:t>
            </a:r>
            <a:endParaRPr sz="3000">
              <a:solidFill>
                <a:schemeClr val="lt1"/>
              </a:solidFill>
              <a:latin typeface="Noto Sans"/>
              <a:ea typeface="Noto Sans"/>
              <a:cs typeface="Noto Sans"/>
              <a:sym typeface="Noto Sans"/>
            </a:endParaRPr>
          </a:p>
          <a:p>
            <a:pPr marL="0" lvl="0" indent="0" algn="ctr" rtl="0">
              <a:lnSpc>
                <a:spcPct val="115000"/>
              </a:lnSpc>
              <a:spcBef>
                <a:spcPts val="0"/>
              </a:spcBef>
              <a:spcAft>
                <a:spcPts val="0"/>
              </a:spcAft>
              <a:buNone/>
            </a:pPr>
            <a:r>
              <a:rPr lang="es-CO" sz="3000">
                <a:solidFill>
                  <a:schemeClr val="lt1"/>
                </a:solidFill>
                <a:latin typeface="Noto Sans"/>
                <a:ea typeface="Noto Sans"/>
                <a:cs typeface="Noto Sans"/>
                <a:sym typeface="Noto Sans"/>
              </a:rPr>
              <a:t>Created</a:t>
            </a:r>
            <a:endParaRPr sz="3000">
              <a:solidFill>
                <a:schemeClr val="lt1"/>
              </a:solidFill>
              <a:latin typeface="Noto Sans"/>
              <a:ea typeface="Noto Sans"/>
              <a:cs typeface="Noto Sans"/>
              <a:sym typeface="Noto Sans"/>
            </a:endParaRPr>
          </a:p>
          <a:p>
            <a:pPr marL="0" lvl="0" indent="0" algn="ctr" rtl="0">
              <a:spcBef>
                <a:spcPts val="0"/>
              </a:spcBef>
              <a:spcAft>
                <a:spcPts val="0"/>
              </a:spcAft>
              <a:buNone/>
            </a:pPr>
            <a:endParaRPr sz="3000" b="1">
              <a:solidFill>
                <a:schemeClr val="lt1"/>
              </a:solidFill>
              <a:latin typeface="Noto Sans"/>
              <a:ea typeface="Noto Sans"/>
              <a:cs typeface="Noto Sans"/>
              <a:sym typeface="No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subTitle" idx="2"/>
          </p:nvPr>
        </p:nvSpPr>
        <p:spPr>
          <a:xfrm>
            <a:off x="3152375" y="4373950"/>
            <a:ext cx="5851800" cy="3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O"/>
              <a:t>juan@buildchange.org</a:t>
            </a:r>
            <a:endParaRPr/>
          </a:p>
        </p:txBody>
      </p:sp>
      <p:sp>
        <p:nvSpPr>
          <p:cNvPr id="227" name="Google Shape;227;p27"/>
          <p:cNvSpPr txBox="1">
            <a:spLocks noGrp="1"/>
          </p:cNvSpPr>
          <p:nvPr>
            <p:ph type="subTitle" idx="1"/>
          </p:nvPr>
        </p:nvSpPr>
        <p:spPr>
          <a:xfrm>
            <a:off x="3152375" y="4020525"/>
            <a:ext cx="5851800" cy="3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O"/>
              <a:t>Juan Caballero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body" idx="1"/>
          </p:nvPr>
        </p:nvSpPr>
        <p:spPr>
          <a:xfrm>
            <a:off x="902350" y="1649650"/>
            <a:ext cx="4513500" cy="3934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4000" b="1">
              <a:solidFill>
                <a:srgbClr val="3F3F3F"/>
              </a:solidFill>
              <a:latin typeface="Arial"/>
              <a:ea typeface="Arial"/>
              <a:cs typeface="Arial"/>
              <a:sym typeface="Arial"/>
            </a:endParaRPr>
          </a:p>
          <a:p>
            <a:pPr marL="0" lvl="0" indent="0" algn="l" rtl="0">
              <a:lnSpc>
                <a:spcPct val="100000"/>
              </a:lnSpc>
              <a:spcBef>
                <a:spcPts val="0"/>
              </a:spcBef>
              <a:spcAft>
                <a:spcPts val="0"/>
              </a:spcAft>
              <a:buClr>
                <a:schemeClr val="dk1"/>
              </a:buClr>
              <a:buSzPts val="4000"/>
              <a:buFont typeface="Arial"/>
              <a:buNone/>
            </a:pPr>
            <a:r>
              <a:rPr lang="es-CO" sz="4000" b="1">
                <a:solidFill>
                  <a:srgbClr val="3F3F3F"/>
                </a:solidFill>
              </a:rPr>
              <a:t>Every</a:t>
            </a:r>
            <a:r>
              <a:rPr lang="es-CO" sz="4000">
                <a:solidFill>
                  <a:srgbClr val="3F3F3F"/>
                </a:solidFill>
              </a:rPr>
              <a:t> </a:t>
            </a:r>
            <a:endParaRPr sz="4000">
              <a:solidFill>
                <a:srgbClr val="3F3F3F"/>
              </a:solidFill>
            </a:endParaRPr>
          </a:p>
          <a:p>
            <a:pPr marL="0" lvl="0" indent="0" algn="l" rtl="0">
              <a:lnSpc>
                <a:spcPct val="100000"/>
              </a:lnSpc>
              <a:spcBef>
                <a:spcPts val="0"/>
              </a:spcBef>
              <a:spcAft>
                <a:spcPts val="0"/>
              </a:spcAft>
              <a:buClr>
                <a:schemeClr val="dk1"/>
              </a:buClr>
              <a:buSzPts val="4000"/>
              <a:buFont typeface="Arial"/>
              <a:buNone/>
            </a:pPr>
            <a:r>
              <a:rPr lang="es-CO" sz="4000">
                <a:solidFill>
                  <a:srgbClr val="3F3F3F"/>
                </a:solidFill>
              </a:rPr>
              <a:t>home </a:t>
            </a:r>
            <a:endParaRPr sz="4000">
              <a:solidFill>
                <a:srgbClr val="3F3F3F"/>
              </a:solidFill>
            </a:endParaRPr>
          </a:p>
          <a:p>
            <a:pPr marL="0" lvl="0" indent="0" algn="l" rtl="0">
              <a:lnSpc>
                <a:spcPct val="100000"/>
              </a:lnSpc>
              <a:spcBef>
                <a:spcPts val="0"/>
              </a:spcBef>
              <a:spcAft>
                <a:spcPts val="0"/>
              </a:spcAft>
              <a:buClr>
                <a:schemeClr val="dk1"/>
              </a:buClr>
              <a:buSzPts val="4000"/>
              <a:buFont typeface="Arial"/>
              <a:buNone/>
            </a:pPr>
            <a:r>
              <a:rPr lang="es-CO" sz="4000">
                <a:solidFill>
                  <a:srgbClr val="3F3F3F"/>
                </a:solidFill>
              </a:rPr>
              <a:t>is disaster-</a:t>
            </a:r>
            <a:endParaRPr sz="4000">
              <a:solidFill>
                <a:srgbClr val="3F3F3F"/>
              </a:solidFill>
            </a:endParaRPr>
          </a:p>
          <a:p>
            <a:pPr marL="0" lvl="0" indent="0" algn="l" rtl="0">
              <a:lnSpc>
                <a:spcPct val="100000"/>
              </a:lnSpc>
              <a:spcBef>
                <a:spcPts val="0"/>
              </a:spcBef>
              <a:spcAft>
                <a:spcPts val="0"/>
              </a:spcAft>
              <a:buClr>
                <a:schemeClr val="dk1"/>
              </a:buClr>
              <a:buSzPts val="4000"/>
              <a:buFont typeface="Arial"/>
              <a:buNone/>
            </a:pPr>
            <a:r>
              <a:rPr lang="es-CO" sz="4000">
                <a:solidFill>
                  <a:srgbClr val="3F3F3F"/>
                </a:solidFill>
              </a:rPr>
              <a:t>resilient.</a:t>
            </a:r>
            <a:endParaRPr sz="4000"/>
          </a:p>
          <a:p>
            <a:pPr marL="0" lvl="0" indent="0" algn="l" rtl="0">
              <a:spcBef>
                <a:spcPts val="1000"/>
              </a:spcBef>
              <a:spcAft>
                <a:spcPts val="0"/>
              </a:spcAft>
              <a:buNone/>
            </a:pPr>
            <a:endParaRPr/>
          </a:p>
        </p:txBody>
      </p:sp>
      <p:sp>
        <p:nvSpPr>
          <p:cNvPr id="123" name="Google Shape;123;p17"/>
          <p:cNvSpPr txBox="1">
            <a:spLocks noGrp="1"/>
          </p:cNvSpPr>
          <p:nvPr>
            <p:ph type="title"/>
          </p:nvPr>
        </p:nvSpPr>
        <p:spPr>
          <a:xfrm>
            <a:off x="540475" y="56180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000"/>
              <a:buFont typeface="Arial"/>
              <a:buNone/>
            </a:pPr>
            <a:r>
              <a:rPr lang="es-CO"/>
              <a:t>OUR VISION</a:t>
            </a:r>
            <a:endParaRPr sz="1400">
              <a:solidFill>
                <a:schemeClr val="dk1"/>
              </a:solidFill>
            </a:endParaRPr>
          </a:p>
          <a:p>
            <a:pPr marL="0" lvl="0" indent="0" algn="l" rtl="0">
              <a:spcBef>
                <a:spcPts val="0"/>
              </a:spcBef>
              <a:spcAft>
                <a:spcPts val="0"/>
              </a:spcAft>
              <a:buNone/>
            </a:pPr>
            <a:endParaRPr/>
          </a:p>
        </p:txBody>
      </p:sp>
      <p:pic>
        <p:nvPicPr>
          <p:cNvPr id="124" name="Google Shape;124;p17"/>
          <p:cNvPicPr preferRelativeResize="0">
            <a:picLocks noGrp="1"/>
          </p:cNvPicPr>
          <p:nvPr>
            <p:ph type="pic" idx="2"/>
          </p:nvPr>
        </p:nvPicPr>
        <p:blipFill rotWithShape="1">
          <a:blip r:embed="rId3">
            <a:alphaModFix/>
          </a:blip>
          <a:srcRect l="8806" t="6381" r="31570" b="7500"/>
          <a:stretch/>
        </p:blipFill>
        <p:spPr>
          <a:xfrm>
            <a:off x="5700800" y="424850"/>
            <a:ext cx="6491100" cy="5928001"/>
          </a:xfrm>
          <a:prstGeom prst="rect">
            <a:avLst/>
          </a:prstGeom>
        </p:spPr>
      </p:pic>
      <p:sp>
        <p:nvSpPr>
          <p:cNvPr id="125" name="Google Shape;125;p17"/>
          <p:cNvSpPr txBox="1">
            <a:spLocks noGrp="1"/>
          </p:cNvSpPr>
          <p:nvPr>
            <p:ph type="sldNum" idx="1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a:picLocks noGrp="1"/>
          </p:cNvPicPr>
          <p:nvPr>
            <p:ph type="pic" idx="2"/>
          </p:nvPr>
        </p:nvPicPr>
        <p:blipFill rotWithShape="1">
          <a:blip r:embed="rId3">
            <a:alphaModFix/>
          </a:blip>
          <a:srcRect l="25241" t="2036" r="6740" b="11667"/>
          <a:stretch/>
        </p:blipFill>
        <p:spPr>
          <a:xfrm>
            <a:off x="5700800" y="424850"/>
            <a:ext cx="6491200" cy="5928000"/>
          </a:xfrm>
          <a:prstGeom prst="rect">
            <a:avLst/>
          </a:prstGeom>
        </p:spPr>
      </p:pic>
      <p:sp>
        <p:nvSpPr>
          <p:cNvPr id="131" name="Google Shape;131;p18"/>
          <p:cNvSpPr txBox="1">
            <a:spLocks noGrp="1"/>
          </p:cNvSpPr>
          <p:nvPr>
            <p:ph type="sldNum" idx="1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4</a:t>
            </a:fld>
            <a:endParaRPr/>
          </a:p>
        </p:txBody>
      </p:sp>
      <p:sp>
        <p:nvSpPr>
          <p:cNvPr id="132" name="Google Shape;132;p18"/>
          <p:cNvSpPr txBox="1">
            <a:spLocks noGrp="1"/>
          </p:cNvSpPr>
          <p:nvPr>
            <p:ph type="title"/>
          </p:nvPr>
        </p:nvSpPr>
        <p:spPr>
          <a:xfrm>
            <a:off x="540475" y="56180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OUR MISSION</a:t>
            </a:r>
            <a:endParaRPr/>
          </a:p>
        </p:txBody>
      </p:sp>
      <p:sp>
        <p:nvSpPr>
          <p:cNvPr id="133" name="Google Shape;133;p18"/>
          <p:cNvSpPr txBox="1">
            <a:spLocks noGrp="1"/>
          </p:cNvSpPr>
          <p:nvPr>
            <p:ph type="body" idx="1"/>
          </p:nvPr>
        </p:nvSpPr>
        <p:spPr>
          <a:xfrm>
            <a:off x="902350" y="1649650"/>
            <a:ext cx="4513500" cy="3934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s-CO" sz="3400" b="1" err="1">
                <a:solidFill>
                  <a:srgbClr val="3F3F3F"/>
                </a:solidFill>
              </a:rPr>
              <a:t>To</a:t>
            </a:r>
            <a:r>
              <a:rPr lang="es-CO" sz="3400" b="1">
                <a:solidFill>
                  <a:srgbClr val="3F3F3F"/>
                </a:solidFill>
              </a:rPr>
              <a:t> </a:t>
            </a:r>
            <a:r>
              <a:rPr lang="es-CO" sz="3400" b="1" err="1">
                <a:solidFill>
                  <a:srgbClr val="3F3F3F"/>
                </a:solidFill>
              </a:rPr>
              <a:t>greatly</a:t>
            </a:r>
            <a:r>
              <a:rPr lang="es-CO" sz="3400" b="1">
                <a:solidFill>
                  <a:srgbClr val="3F3F3F"/>
                </a:solidFill>
              </a:rPr>
              <a:t> reduce </a:t>
            </a:r>
            <a:r>
              <a:rPr lang="es-CO" sz="3400" b="1" err="1">
                <a:solidFill>
                  <a:srgbClr val="3F3F3F"/>
                </a:solidFill>
              </a:rPr>
              <a:t>deaths</a:t>
            </a:r>
            <a:r>
              <a:rPr lang="es-CO" sz="3400" b="1">
                <a:solidFill>
                  <a:srgbClr val="3F3F3F"/>
                </a:solidFill>
              </a:rPr>
              <a:t>, injuries and </a:t>
            </a:r>
            <a:r>
              <a:rPr lang="es-CO" sz="3400" b="1" err="1">
                <a:solidFill>
                  <a:srgbClr val="3F3F3F"/>
                </a:solidFill>
              </a:rPr>
              <a:t>economic</a:t>
            </a:r>
            <a:r>
              <a:rPr lang="es-CO" sz="3400" b="1">
                <a:solidFill>
                  <a:srgbClr val="3F3F3F"/>
                </a:solidFill>
              </a:rPr>
              <a:t> </a:t>
            </a:r>
            <a:r>
              <a:rPr lang="es-CO" sz="3400" b="1" err="1">
                <a:solidFill>
                  <a:srgbClr val="3F3F3F"/>
                </a:solidFill>
              </a:rPr>
              <a:t>losses</a:t>
            </a:r>
            <a:r>
              <a:rPr lang="es-CO" sz="3400">
                <a:solidFill>
                  <a:srgbClr val="3F3F3F"/>
                </a:solidFill>
              </a:rPr>
              <a:t> </a:t>
            </a:r>
            <a:r>
              <a:rPr lang="es-CO" sz="3400" err="1">
                <a:solidFill>
                  <a:srgbClr val="3F3F3F"/>
                </a:solidFill>
              </a:rPr>
              <a:t>caused</a:t>
            </a:r>
            <a:r>
              <a:rPr lang="es-CO" sz="3400">
                <a:solidFill>
                  <a:srgbClr val="3F3F3F"/>
                </a:solidFill>
              </a:rPr>
              <a:t> </a:t>
            </a:r>
            <a:r>
              <a:rPr lang="es-CO" sz="3400" err="1">
                <a:solidFill>
                  <a:srgbClr val="3F3F3F"/>
                </a:solidFill>
              </a:rPr>
              <a:t>by</a:t>
            </a:r>
            <a:r>
              <a:rPr lang="es-CO" sz="3400">
                <a:solidFill>
                  <a:srgbClr val="3F3F3F"/>
                </a:solidFill>
              </a:rPr>
              <a:t> </a:t>
            </a:r>
            <a:r>
              <a:rPr lang="es-CO" sz="3400" err="1">
                <a:solidFill>
                  <a:srgbClr val="3F3F3F"/>
                </a:solidFill>
              </a:rPr>
              <a:t>housing</a:t>
            </a:r>
            <a:r>
              <a:rPr lang="es-CO" sz="3400">
                <a:solidFill>
                  <a:srgbClr val="3F3F3F"/>
                </a:solidFill>
              </a:rPr>
              <a:t> and </a:t>
            </a:r>
            <a:r>
              <a:rPr lang="es-CO" sz="3400" err="1">
                <a:solidFill>
                  <a:srgbClr val="3F3F3F"/>
                </a:solidFill>
              </a:rPr>
              <a:t>school</a:t>
            </a:r>
            <a:r>
              <a:rPr lang="es-CO" sz="3400">
                <a:solidFill>
                  <a:srgbClr val="3F3F3F"/>
                </a:solidFill>
              </a:rPr>
              <a:t> </a:t>
            </a:r>
            <a:r>
              <a:rPr lang="es-CO" sz="3400" err="1">
                <a:solidFill>
                  <a:srgbClr val="3F3F3F"/>
                </a:solidFill>
              </a:rPr>
              <a:t>collapses</a:t>
            </a:r>
            <a:r>
              <a:rPr lang="es-CO" sz="3400">
                <a:solidFill>
                  <a:srgbClr val="3F3F3F"/>
                </a:solidFill>
              </a:rPr>
              <a:t> </a:t>
            </a:r>
            <a:r>
              <a:rPr lang="es-CO" sz="3400" err="1">
                <a:solidFill>
                  <a:srgbClr val="3F3F3F"/>
                </a:solidFill>
              </a:rPr>
              <a:t>due</a:t>
            </a:r>
            <a:r>
              <a:rPr lang="es-CO" sz="3400">
                <a:solidFill>
                  <a:srgbClr val="3F3F3F"/>
                </a:solidFill>
              </a:rPr>
              <a:t> </a:t>
            </a:r>
            <a:r>
              <a:rPr lang="es-CO" sz="3400" err="1">
                <a:solidFill>
                  <a:srgbClr val="3F3F3F"/>
                </a:solidFill>
              </a:rPr>
              <a:t>to</a:t>
            </a:r>
            <a:r>
              <a:rPr lang="es-CO" sz="3400">
                <a:solidFill>
                  <a:srgbClr val="3F3F3F"/>
                </a:solidFill>
              </a:rPr>
              <a:t> </a:t>
            </a:r>
            <a:r>
              <a:rPr lang="es-CO" sz="3400" err="1">
                <a:solidFill>
                  <a:srgbClr val="3F3F3F"/>
                </a:solidFill>
              </a:rPr>
              <a:t>earthquakes</a:t>
            </a:r>
            <a:r>
              <a:rPr lang="es-CO" sz="3400">
                <a:solidFill>
                  <a:srgbClr val="3F3F3F"/>
                </a:solidFill>
              </a:rPr>
              <a:t>, and extreme </a:t>
            </a:r>
            <a:r>
              <a:rPr lang="es-CO" sz="3400" err="1">
                <a:solidFill>
                  <a:srgbClr val="3F3F3F"/>
                </a:solidFill>
              </a:rPr>
              <a:t>weather</a:t>
            </a:r>
            <a:r>
              <a:rPr lang="es-CO" sz="3400">
                <a:solidFill>
                  <a:srgbClr val="3F3F3F"/>
                </a:solidFill>
              </a:rPr>
              <a:t> </a:t>
            </a:r>
            <a:r>
              <a:rPr lang="es-CO" sz="3400" err="1">
                <a:solidFill>
                  <a:srgbClr val="3F3F3F"/>
                </a:solidFill>
              </a:rPr>
              <a:t>disasters</a:t>
            </a:r>
            <a:r>
              <a:rPr lang="es-CO" sz="3400">
                <a:solidFill>
                  <a:srgbClr val="3F3F3F"/>
                </a:solidFill>
              </a:rPr>
              <a:t> and </a:t>
            </a:r>
            <a:r>
              <a:rPr lang="es-CO" sz="3400" err="1">
                <a:solidFill>
                  <a:srgbClr val="3F3F3F"/>
                </a:solidFill>
              </a:rPr>
              <a:t>fires</a:t>
            </a:r>
            <a:r>
              <a:rPr lang="es-CO" sz="3400">
                <a:solidFill>
                  <a:srgbClr val="3F3F3F"/>
                </a:solidFill>
              </a:rPr>
              <a:t>. </a:t>
            </a:r>
            <a:endParaRPr sz="1600"/>
          </a:p>
          <a:p>
            <a:pPr marL="0" lvl="0" indent="0" algn="l" rtl="0">
              <a:spcBef>
                <a:spcPts val="10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514850" y="3082150"/>
            <a:ext cx="11412600" cy="20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sz="5200"/>
              <a:t>RESILIENT HOUSING IS A </a:t>
            </a:r>
            <a:r>
              <a:rPr lang="es-CO" sz="5200">
                <a:solidFill>
                  <a:srgbClr val="E52780"/>
                </a:solidFill>
              </a:rPr>
              <a:t>CLIMATE ADAPTATION</a:t>
            </a:r>
            <a:r>
              <a:rPr lang="es-CO" sz="5200"/>
              <a:t> SOLUTION</a:t>
            </a:r>
            <a:endParaRPr sz="5200"/>
          </a:p>
        </p:txBody>
      </p:sp>
      <p:sp>
        <p:nvSpPr>
          <p:cNvPr id="140" name="Google Shape;140;p19"/>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CLIMATE ADAPTATION</a:t>
            </a:r>
            <a:endParaRPr b="1">
              <a:solidFill>
                <a:srgbClr val="0C00C3"/>
              </a:solidFill>
              <a:latin typeface="Montserrat"/>
              <a:ea typeface="Montserrat"/>
              <a:cs typeface="Montserrat"/>
              <a:sym typeface="Montserrat"/>
            </a:endParaRPr>
          </a:p>
        </p:txBody>
      </p:sp>
      <p:sp>
        <p:nvSpPr>
          <p:cNvPr id="146" name="Google Shape;146;p20"/>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6</a:t>
            </a:fld>
            <a:endParaRPr/>
          </a:p>
        </p:txBody>
      </p:sp>
      <p:sp>
        <p:nvSpPr>
          <p:cNvPr id="147" name="Google Shape;147;p20"/>
          <p:cNvSpPr txBox="1"/>
          <p:nvPr/>
        </p:nvSpPr>
        <p:spPr>
          <a:xfrm>
            <a:off x="540475" y="2340375"/>
            <a:ext cx="4215000" cy="292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CO" sz="3000">
                <a:solidFill>
                  <a:srgbClr val="0C00C3"/>
                </a:solidFill>
                <a:latin typeface="Noto Sans SemiBold"/>
                <a:ea typeface="Noto Sans SemiBold"/>
                <a:cs typeface="Noto Sans SemiBold"/>
                <a:sym typeface="Noto Sans SemiBold"/>
              </a:rPr>
              <a:t>Program for </a:t>
            </a:r>
            <a:r>
              <a:rPr lang="es-CO" sz="3000" b="1">
                <a:solidFill>
                  <a:srgbClr val="E52780"/>
                </a:solidFill>
                <a:latin typeface="Noto Sans"/>
                <a:ea typeface="Noto Sans"/>
                <a:cs typeface="Noto Sans"/>
                <a:sym typeface="Noto Sans"/>
              </a:rPr>
              <a:t>resilient second stories </a:t>
            </a:r>
            <a:r>
              <a:rPr lang="es-CO" sz="3000">
                <a:solidFill>
                  <a:srgbClr val="0C00C3"/>
                </a:solidFill>
                <a:latin typeface="Noto Sans SemiBold"/>
                <a:ea typeface="Noto Sans SemiBold"/>
                <a:cs typeface="Noto Sans SemiBold"/>
                <a:sym typeface="Noto Sans SemiBold"/>
              </a:rPr>
              <a:t>in the Sula Valley, Honduras</a:t>
            </a:r>
            <a:endParaRPr sz="3000">
              <a:solidFill>
                <a:srgbClr val="0C00C3"/>
              </a:solidFill>
              <a:latin typeface="Noto Sans SemiBold"/>
              <a:ea typeface="Noto Sans SemiBold"/>
              <a:cs typeface="Noto Sans SemiBold"/>
              <a:sym typeface="Noto Sans SemiBold"/>
            </a:endParaRPr>
          </a:p>
        </p:txBody>
      </p:sp>
      <p:pic>
        <p:nvPicPr>
          <p:cNvPr id="148" name="Google Shape;148;p20"/>
          <p:cNvPicPr preferRelativeResize="0"/>
          <p:nvPr/>
        </p:nvPicPr>
        <p:blipFill rotWithShape="1">
          <a:blip r:embed="rId3">
            <a:alphaModFix/>
          </a:blip>
          <a:srcRect l="3264" t="17583" r="30514" b="24766"/>
          <a:stretch/>
        </p:blipFill>
        <p:spPr>
          <a:xfrm>
            <a:off x="5074525" y="1735387"/>
            <a:ext cx="6404575" cy="413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1"/>
          <p:cNvPicPr preferRelativeResize="0"/>
          <p:nvPr/>
        </p:nvPicPr>
        <p:blipFill rotWithShape="1">
          <a:blip r:embed="rId3">
            <a:alphaModFix/>
          </a:blip>
          <a:srcRect r="8475"/>
          <a:stretch/>
        </p:blipFill>
        <p:spPr>
          <a:xfrm>
            <a:off x="5074525" y="1735375"/>
            <a:ext cx="6404576" cy="4137700"/>
          </a:xfrm>
          <a:prstGeom prst="rect">
            <a:avLst/>
          </a:prstGeom>
          <a:noFill/>
          <a:ln>
            <a:noFill/>
          </a:ln>
        </p:spPr>
      </p:pic>
      <p:sp>
        <p:nvSpPr>
          <p:cNvPr id="154" name="Google Shape;154;p21"/>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CLIMATE ADAPTATION</a:t>
            </a:r>
            <a:endParaRPr b="1">
              <a:solidFill>
                <a:srgbClr val="0C00C3"/>
              </a:solidFill>
              <a:latin typeface="Montserrat"/>
              <a:ea typeface="Montserrat"/>
              <a:cs typeface="Montserrat"/>
              <a:sym typeface="Montserrat"/>
            </a:endParaRPr>
          </a:p>
        </p:txBody>
      </p:sp>
      <p:sp>
        <p:nvSpPr>
          <p:cNvPr id="155" name="Google Shape;155;p21"/>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7</a:t>
            </a:fld>
            <a:endParaRPr/>
          </a:p>
        </p:txBody>
      </p:sp>
      <p:sp>
        <p:nvSpPr>
          <p:cNvPr id="156" name="Google Shape;156;p21"/>
          <p:cNvSpPr txBox="1"/>
          <p:nvPr/>
        </p:nvSpPr>
        <p:spPr>
          <a:xfrm>
            <a:off x="540475" y="2340375"/>
            <a:ext cx="4138200" cy="292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CO" sz="3000">
                <a:solidFill>
                  <a:srgbClr val="0C00C3"/>
                </a:solidFill>
                <a:latin typeface="Noto Sans SemiBold"/>
                <a:ea typeface="Noto Sans SemiBold"/>
                <a:cs typeface="Noto Sans SemiBold"/>
                <a:sym typeface="Noto Sans SemiBold"/>
              </a:rPr>
              <a:t>Microfinance loans for </a:t>
            </a:r>
            <a:r>
              <a:rPr lang="es-CO" sz="3000">
                <a:solidFill>
                  <a:srgbClr val="E52780"/>
                </a:solidFill>
                <a:latin typeface="Noto Sans SemiBold"/>
                <a:ea typeface="Noto Sans SemiBold"/>
                <a:cs typeface="Noto Sans SemiBold"/>
                <a:sym typeface="Noto Sans SemiBold"/>
              </a:rPr>
              <a:t>extreme heat adaptation</a:t>
            </a:r>
            <a:r>
              <a:rPr lang="es-CO" sz="3000">
                <a:solidFill>
                  <a:srgbClr val="0C00C3"/>
                </a:solidFill>
                <a:latin typeface="Noto Sans SemiBold"/>
                <a:ea typeface="Noto Sans SemiBold"/>
                <a:cs typeface="Noto Sans SemiBold"/>
                <a:sym typeface="Noto Sans SemiBold"/>
              </a:rPr>
              <a:t> in Indonesia</a:t>
            </a:r>
            <a:endParaRPr sz="3000">
              <a:solidFill>
                <a:srgbClr val="0C00C3"/>
              </a:solidFill>
              <a:latin typeface="Noto Sans SemiBold"/>
              <a:ea typeface="Noto Sans SemiBold"/>
              <a:cs typeface="Noto Sans SemiBold"/>
              <a:sym typeface="Noto Sa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514850" y="3082150"/>
            <a:ext cx="11412600" cy="20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sz="5200"/>
              <a:t>RESILIENT HOUSING IS ALSO A </a:t>
            </a:r>
            <a:r>
              <a:rPr lang="es-CO" sz="5200">
                <a:solidFill>
                  <a:srgbClr val="E52780"/>
                </a:solidFill>
              </a:rPr>
              <a:t>CLIMATE MITIGATION</a:t>
            </a:r>
            <a:r>
              <a:rPr lang="es-CO" sz="5200"/>
              <a:t> </a:t>
            </a:r>
            <a:endParaRPr sz="5200"/>
          </a:p>
          <a:p>
            <a:pPr marL="0" lvl="0" indent="0" algn="l" rtl="0">
              <a:spcBef>
                <a:spcPts val="0"/>
              </a:spcBef>
              <a:spcAft>
                <a:spcPts val="0"/>
              </a:spcAft>
              <a:buNone/>
            </a:pPr>
            <a:r>
              <a:rPr lang="es-CO" sz="5200"/>
              <a:t>SOLUTION</a:t>
            </a:r>
            <a:endParaRPr sz="5200"/>
          </a:p>
        </p:txBody>
      </p:sp>
      <p:sp>
        <p:nvSpPr>
          <p:cNvPr id="163" name="Google Shape;163;p22"/>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540475" y="570650"/>
            <a:ext cx="10756500" cy="9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a:t>CLIMATE MITIGATION</a:t>
            </a:r>
            <a:endParaRPr b="1">
              <a:solidFill>
                <a:srgbClr val="0C00C3"/>
              </a:solidFill>
              <a:latin typeface="Montserrat"/>
              <a:ea typeface="Montserrat"/>
              <a:cs typeface="Montserrat"/>
              <a:sym typeface="Montserrat"/>
            </a:endParaRPr>
          </a:p>
        </p:txBody>
      </p:sp>
      <p:sp>
        <p:nvSpPr>
          <p:cNvPr id="169" name="Google Shape;169;p23"/>
          <p:cNvSpPr txBox="1">
            <a:spLocks noGrp="1"/>
          </p:cNvSpPr>
          <p:nvPr>
            <p:ph type="sldNum" idx="2"/>
          </p:nvPr>
        </p:nvSpPr>
        <p:spPr>
          <a:xfrm>
            <a:off x="0" y="6469925"/>
            <a:ext cx="427500" cy="23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s-CO"/>
              <a:t>9</a:t>
            </a:fld>
            <a:endParaRPr/>
          </a:p>
        </p:txBody>
      </p:sp>
      <p:sp>
        <p:nvSpPr>
          <p:cNvPr id="170" name="Google Shape;170;p23"/>
          <p:cNvSpPr txBox="1"/>
          <p:nvPr/>
        </p:nvSpPr>
        <p:spPr>
          <a:xfrm>
            <a:off x="540475" y="2340363"/>
            <a:ext cx="6302400" cy="292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CO" sz="3000">
                <a:solidFill>
                  <a:srgbClr val="0C00C3"/>
                </a:solidFill>
                <a:latin typeface="Noto Sans SemiBold"/>
                <a:ea typeface="Noto Sans SemiBold"/>
                <a:cs typeface="Noto Sans SemiBold"/>
                <a:sym typeface="Noto Sans SemiBold"/>
              </a:rPr>
              <a:t>Build Change estimates there’s an opportunity to </a:t>
            </a:r>
            <a:r>
              <a:rPr lang="es-CO" sz="3000">
                <a:solidFill>
                  <a:srgbClr val="E52780"/>
                </a:solidFill>
                <a:latin typeface="Noto Sans SemiBold"/>
                <a:ea typeface="Noto Sans SemiBold"/>
                <a:cs typeface="Noto Sans SemiBold"/>
                <a:sym typeface="Noto Sans SemiBold"/>
              </a:rPr>
              <a:t>save 4.8 gigatons of CO2 emissions</a:t>
            </a:r>
            <a:r>
              <a:rPr lang="es-CO" sz="3000">
                <a:solidFill>
                  <a:srgbClr val="0C00C3"/>
                </a:solidFill>
                <a:latin typeface="Noto Sans SemiBold"/>
                <a:ea typeface="Noto Sans SemiBold"/>
                <a:cs typeface="Noto Sans SemiBold"/>
                <a:sym typeface="Noto Sans SemiBold"/>
              </a:rPr>
              <a:t> while addressing the more than 268 million inadequate houses globally.</a:t>
            </a:r>
            <a:endParaRPr sz="3000">
              <a:solidFill>
                <a:srgbClr val="0C00C3"/>
              </a:solidFill>
              <a:latin typeface="Noto Sans SemiBold"/>
              <a:ea typeface="Noto Sans SemiBold"/>
              <a:cs typeface="Noto Sans SemiBold"/>
              <a:sym typeface="Noto Sans SemiBold"/>
            </a:endParaRPr>
          </a:p>
        </p:txBody>
      </p:sp>
      <p:pic>
        <p:nvPicPr>
          <p:cNvPr id="171" name="Google Shape;171;p23"/>
          <p:cNvPicPr preferRelativeResize="0"/>
          <p:nvPr/>
        </p:nvPicPr>
        <p:blipFill>
          <a:blip r:embed="rId3">
            <a:alphaModFix/>
          </a:blip>
          <a:stretch>
            <a:fillRect/>
          </a:stretch>
        </p:blipFill>
        <p:spPr>
          <a:xfrm>
            <a:off x="7102000" y="1555250"/>
            <a:ext cx="4654068" cy="4497923"/>
          </a:xfrm>
          <a:prstGeom prst="rect">
            <a:avLst/>
          </a:prstGeom>
          <a:noFill/>
          <a:ln>
            <a:noFill/>
          </a:ln>
        </p:spPr>
      </p:pic>
    </p:spTree>
  </p:cSld>
  <p:clrMapOvr>
    <a:masterClrMapping/>
  </p:clrMapOvr>
</p:sld>
</file>

<file path=ppt/theme/theme1.xml><?xml version="1.0" encoding="utf-8"?>
<a:theme xmlns:a="http://schemas.openxmlformats.org/drawingml/2006/main" name="Build Change Presentation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22</Slides>
  <Notes>21</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Build Change Presentation Template</vt:lpstr>
      <vt:lpstr>PowerPoint Presentation</vt:lpstr>
      <vt:lpstr>The Case For Improving Existing Housing A carbon and cost perspective </vt:lpstr>
      <vt:lpstr>OUR VISION </vt:lpstr>
      <vt:lpstr>OUR MISSION</vt:lpstr>
      <vt:lpstr>RESILIENT HOUSING IS A CLIMATE ADAPTATION SOLUTION</vt:lpstr>
      <vt:lpstr>CLIMATE ADAPTATION</vt:lpstr>
      <vt:lpstr>CLIMATE ADAPTATION</vt:lpstr>
      <vt:lpstr>RESILIENT HOUSING IS ALSO A CLIMATE MITIGATION  SOLUTION</vt:lpstr>
      <vt:lpstr>CLIMATE MITIGATION</vt:lpstr>
      <vt:lpstr>CLIMATE MITIGATION</vt:lpstr>
      <vt:lpstr>CLIMATE MITIGATION</vt:lpstr>
      <vt:lpstr>The Cost of Improving  Existing Housing Recommendations for Investments in Housing Resilience from an Analysis of Global Project Data</vt:lpstr>
      <vt:lpstr>Dataset</vt:lpstr>
      <vt:lpstr>Cost Categories</vt:lpstr>
      <vt:lpstr>Improving existing housing is a cost-effective strategy to reduce the qualitative housing deficit, especially when compared to new construction.</vt:lpstr>
      <vt:lpstr>Improving existing housing is a cost-effective strategy to reduce the qualitative housing deficit, especially when compared to new construction.</vt:lpstr>
      <vt:lpstr>In many cases, improving existing housing can be further leveraged to safely densify housing and cost-effectively create new housing units. </vt:lpstr>
      <vt:lpstr>Home improvement investments address multiple challenges: Homes can be made more resistant to disasters, while supporting other goals linked to increased household resilience. </vt:lpstr>
      <vt:lpstr>Improving housing before—rather than after—a disaster, is a smarter, more cost-effective investment. </vt:lpstr>
      <vt:lpstr>Improving housing before—rather than after—a disaster, is a smarter, more cost-effective investment. </vt:lpstr>
      <vt:lpstr>OUR IMPACT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Juan Caballero</dc:creator>
  <cp:revision>1</cp:revision>
  <dcterms:modified xsi:type="dcterms:W3CDTF">2024-11-04T19:16:36Z</dcterms:modified>
</cp:coreProperties>
</file>